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304" r:id="rId2"/>
    <p:sldId id="305" r:id="rId3"/>
    <p:sldId id="346" r:id="rId4"/>
    <p:sldId id="287" r:id="rId5"/>
    <p:sldId id="306" r:id="rId6"/>
    <p:sldId id="307" r:id="rId7"/>
    <p:sldId id="356" r:id="rId8"/>
    <p:sldId id="281" r:id="rId9"/>
    <p:sldId id="292" r:id="rId10"/>
    <p:sldId id="312" r:id="rId11"/>
    <p:sldId id="284" r:id="rId12"/>
    <p:sldId id="268" r:id="rId13"/>
    <p:sldId id="324" r:id="rId14"/>
    <p:sldId id="323" r:id="rId15"/>
    <p:sldId id="313" r:id="rId16"/>
    <p:sldId id="258" r:id="rId17"/>
    <p:sldId id="259" r:id="rId18"/>
    <p:sldId id="302" r:id="rId19"/>
    <p:sldId id="321" r:id="rId20"/>
    <p:sldId id="347" r:id="rId21"/>
    <p:sldId id="314" r:id="rId22"/>
    <p:sldId id="275" r:id="rId23"/>
    <p:sldId id="317" r:id="rId24"/>
    <p:sldId id="339" r:id="rId25"/>
    <p:sldId id="318" r:id="rId26"/>
    <p:sldId id="276" r:id="rId27"/>
    <p:sldId id="333" r:id="rId28"/>
    <p:sldId id="348" r:id="rId29"/>
    <p:sldId id="330" r:id="rId30"/>
    <p:sldId id="338" r:id="rId31"/>
    <p:sldId id="340" r:id="rId32"/>
    <p:sldId id="341" r:id="rId33"/>
    <p:sldId id="349" r:id="rId34"/>
    <p:sldId id="351" r:id="rId35"/>
    <p:sldId id="353" r:id="rId36"/>
    <p:sldId id="331" r:id="rId37"/>
    <p:sldId id="279" r:id="rId38"/>
    <p:sldId id="334" r:id="rId39"/>
    <p:sldId id="354" r:id="rId40"/>
    <p:sldId id="296" r:id="rId41"/>
    <p:sldId id="269" r:id="rId42"/>
    <p:sldId id="328" r:id="rId43"/>
    <p:sldId id="266" r:id="rId44"/>
    <p:sldId id="265" r:id="rId45"/>
    <p:sldId id="270" r:id="rId46"/>
    <p:sldId id="329" r:id="rId47"/>
    <p:sldId id="271" r:id="rId48"/>
    <p:sldId id="274" r:id="rId49"/>
    <p:sldId id="293" r:id="rId50"/>
    <p:sldId id="282" r:id="rId51"/>
    <p:sldId id="295" r:id="rId52"/>
    <p:sldId id="355" r:id="rId53"/>
    <p:sldId id="256" r:id="rId5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BD600"/>
    <a:srgbClr val="F3FE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283" autoAdjust="0"/>
  </p:normalViewPr>
  <p:slideViewPr>
    <p:cSldViewPr snapToGrid="0">
      <p:cViewPr>
        <p:scale>
          <a:sx n="96" d="100"/>
          <a:sy n="96" d="100"/>
        </p:scale>
        <p:origin x="426" y="432"/>
      </p:cViewPr>
      <p:guideLst/>
    </p:cSldViewPr>
  </p:slideViewPr>
  <p:notesTextViewPr>
    <p:cViewPr>
      <p:scale>
        <a:sx n="1" d="1"/>
        <a:sy n="1" d="1"/>
      </p:scale>
      <p:origin x="0" y="0"/>
    </p:cViewPr>
  </p:notesTextViewPr>
  <p:sorterViewPr>
    <p:cViewPr>
      <p:scale>
        <a:sx n="100" d="100"/>
        <a:sy n="100" d="100"/>
      </p:scale>
      <p:origin x="0" y="-771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solidFill>
          <a:schemeClr val="bg1">
            <a:lumMod val="95000"/>
          </a:schemeClr>
        </a:solidFill>
        <a:ln>
          <a:noFill/>
        </a:ln>
        <a:effectLst/>
        <a:sp3d/>
      </c:spPr>
    </c:sideWall>
    <c:backWall>
      <c:thickness val="0"/>
      <c:spPr>
        <a:solidFill>
          <a:schemeClr val="bg1">
            <a:lumMod val="95000"/>
          </a:schemeClr>
        </a:solidFill>
        <a:ln>
          <a:noFill/>
        </a:ln>
        <a:effectLst/>
        <a:sp3d/>
      </c:spPr>
    </c:backWall>
    <c:plotArea>
      <c:layout>
        <c:manualLayout>
          <c:layoutTarget val="inner"/>
          <c:xMode val="edge"/>
          <c:yMode val="edge"/>
          <c:x val="0.10240350364455618"/>
          <c:y val="2.0935112277631961E-2"/>
          <c:w val="0.89759649635544381"/>
          <c:h val="0.8252674249052202"/>
        </c:manualLayout>
      </c:layout>
      <c:bar3DChart>
        <c:barDir val="col"/>
        <c:grouping val="stacked"/>
        <c:varyColors val="0"/>
        <c:ser>
          <c:idx val="1"/>
          <c:order val="0"/>
          <c:tx>
            <c:strRef>
              <c:f>Hoja1!$C$1</c:f>
              <c:strCache>
                <c:ptCount val="1"/>
                <c:pt idx="0">
                  <c:v>Cronicos</c:v>
                </c:pt>
              </c:strCache>
            </c:strRef>
          </c:tx>
          <c:spPr>
            <a:solidFill>
              <a:schemeClr val="tx2">
                <a:lumMod val="50000"/>
                <a:lumOff val="5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2"/>
                <c:pt idx="0">
                  <c:v>Provedor Unico</c:v>
                </c:pt>
                <c:pt idx="1">
                  <c:v>Equipo de Atención</c:v>
                </c:pt>
              </c:strCache>
              <c:extLst/>
            </c:strRef>
          </c:cat>
          <c:val>
            <c:numRef>
              <c:f>Hoja1!$C$2:$C$5</c:f>
              <c:numCache>
                <c:formatCode>General</c:formatCode>
                <c:ptCount val="2"/>
                <c:pt idx="0">
                  <c:v>7.2</c:v>
                </c:pt>
                <c:pt idx="1">
                  <c:v>3.6</c:v>
                </c:pt>
              </c:numCache>
              <c:extLst/>
            </c:numRef>
          </c:val>
          <c:extLst>
            <c:ext xmlns:c16="http://schemas.microsoft.com/office/drawing/2014/chart" uri="{C3380CC4-5D6E-409C-BE32-E72D297353CC}">
              <c16:uniqueId val="{00000001-C3C2-4B89-84F2-02B0E2E364FC}"/>
            </c:ext>
          </c:extLst>
        </c:ser>
        <c:ser>
          <c:idx val="0"/>
          <c:order val="1"/>
          <c:tx>
            <c:strRef>
              <c:f>Hoja1!$B$1</c:f>
              <c:strCache>
                <c:ptCount val="1"/>
                <c:pt idx="0">
                  <c:v>Actividades Preventivas</c:v>
                </c:pt>
              </c:strCache>
            </c:strRef>
          </c:tx>
          <c:spPr>
            <a:solidFill>
              <a:srgbClr val="DBD60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2"/>
                <c:pt idx="0">
                  <c:v>Provedor Unico</c:v>
                </c:pt>
                <c:pt idx="1">
                  <c:v>Equipo de Atención</c:v>
                </c:pt>
              </c:strCache>
              <c:extLst/>
            </c:strRef>
          </c:cat>
          <c:val>
            <c:numRef>
              <c:f>Hoja1!$B$2:$B$5</c:f>
              <c:numCache>
                <c:formatCode>General</c:formatCode>
                <c:ptCount val="2"/>
                <c:pt idx="0">
                  <c:v>14.1</c:v>
                </c:pt>
                <c:pt idx="1">
                  <c:v>2</c:v>
                </c:pt>
              </c:numCache>
              <c:extLst/>
            </c:numRef>
          </c:val>
          <c:extLst>
            <c:ext xmlns:c16="http://schemas.microsoft.com/office/drawing/2014/chart" uri="{C3380CC4-5D6E-409C-BE32-E72D297353CC}">
              <c16:uniqueId val="{00000000-C3C2-4B89-84F2-02B0E2E364FC}"/>
            </c:ext>
          </c:extLst>
        </c:ser>
        <c:ser>
          <c:idx val="2"/>
          <c:order val="2"/>
          <c:tx>
            <c:strRef>
              <c:f>Hoja1!$D$1</c:f>
              <c:strCache>
                <c:ptCount val="1"/>
                <c:pt idx="0">
                  <c:v>Agudos</c:v>
                </c:pt>
              </c:strCache>
            </c:strRef>
          </c:tx>
          <c:spPr>
            <a:solidFill>
              <a:schemeClr val="accent5">
                <a:lumMod val="20000"/>
                <a:lumOff val="8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2"/>
                <c:pt idx="0">
                  <c:v>Provedor Unico</c:v>
                </c:pt>
                <c:pt idx="1">
                  <c:v>Equipo de Atención</c:v>
                </c:pt>
              </c:strCache>
              <c:extLst/>
            </c:strRef>
          </c:cat>
          <c:val>
            <c:numRef>
              <c:f>Hoja1!$D$2:$D$5</c:f>
              <c:numCache>
                <c:formatCode>General</c:formatCode>
                <c:ptCount val="2"/>
                <c:pt idx="0">
                  <c:v>2.2000000000000002</c:v>
                </c:pt>
                <c:pt idx="1">
                  <c:v>1.1000000000000001</c:v>
                </c:pt>
              </c:numCache>
              <c:extLst/>
            </c:numRef>
          </c:val>
          <c:extLst>
            <c:ext xmlns:c16="http://schemas.microsoft.com/office/drawing/2014/chart" uri="{C3380CC4-5D6E-409C-BE32-E72D297353CC}">
              <c16:uniqueId val="{00000002-C3C2-4B89-84F2-02B0E2E364FC}"/>
            </c:ext>
          </c:extLst>
        </c:ser>
        <c:ser>
          <c:idx val="3"/>
          <c:order val="3"/>
          <c:tx>
            <c:strRef>
              <c:f>Hoja1!$E$1</c:f>
              <c:strCache>
                <c:ptCount val="1"/>
                <c:pt idx="0">
                  <c:v>Burocracia</c:v>
                </c:pt>
              </c:strCache>
            </c:strRef>
          </c:tx>
          <c:spPr>
            <a:solidFill>
              <a:srgbClr val="C00000"/>
            </a:solidFill>
            <a:ln>
              <a:noFill/>
            </a:ln>
            <a:effectLst>
              <a:outerShdw blurRad="50800" dist="38100" dir="8100000" algn="tr" rotWithShape="0">
                <a:prstClr val="black">
                  <a:alpha val="40000"/>
                </a:prst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2"/>
                <c:pt idx="0">
                  <c:v>Provedor Unico</c:v>
                </c:pt>
                <c:pt idx="1">
                  <c:v>Equipo de Atención</c:v>
                </c:pt>
              </c:strCache>
              <c:extLst/>
            </c:strRef>
          </c:cat>
          <c:val>
            <c:numRef>
              <c:f>Hoja1!$E$2:$E$5</c:f>
              <c:numCache>
                <c:formatCode>General</c:formatCode>
                <c:ptCount val="2"/>
                <c:pt idx="0">
                  <c:v>3.2</c:v>
                </c:pt>
                <c:pt idx="1">
                  <c:v>2.6</c:v>
                </c:pt>
              </c:numCache>
              <c:extLst/>
            </c:numRef>
          </c:val>
          <c:extLst>
            <c:ext xmlns:c16="http://schemas.microsoft.com/office/drawing/2014/chart" uri="{C3380CC4-5D6E-409C-BE32-E72D297353CC}">
              <c16:uniqueId val="{00000003-C3C2-4B89-84F2-02B0E2E364FC}"/>
            </c:ext>
          </c:extLst>
        </c:ser>
        <c:dLbls>
          <c:showLegendKey val="0"/>
          <c:showVal val="1"/>
          <c:showCatName val="0"/>
          <c:showSerName val="0"/>
          <c:showPercent val="0"/>
          <c:showBubbleSize val="0"/>
        </c:dLbls>
        <c:gapWidth val="150"/>
        <c:shape val="box"/>
        <c:axId val="993321087"/>
        <c:axId val="1131592480"/>
        <c:axId val="0"/>
      </c:bar3DChart>
      <c:catAx>
        <c:axId val="993321087"/>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s-ES"/>
          </a:p>
        </c:txPr>
        <c:crossAx val="1131592480"/>
        <c:crosses val="autoZero"/>
        <c:auto val="1"/>
        <c:lblAlgn val="ctr"/>
        <c:lblOffset val="100"/>
        <c:noMultiLvlLbl val="0"/>
      </c:catAx>
      <c:valAx>
        <c:axId val="11315924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s-ES" sz="1800" b="1" dirty="0"/>
                  <a:t>Horas</a:t>
                </a:r>
                <a:r>
                  <a:rPr lang="es-ES" sz="1800" b="1" baseline="0" dirty="0"/>
                  <a:t> por día</a:t>
                </a:r>
                <a:endParaRPr lang="es-ES" sz="1800" b="1" dirty="0"/>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993321087"/>
        <c:crosses val="autoZero"/>
        <c:crossBetween val="between"/>
      </c:valAx>
      <c:spPr>
        <a:noFill/>
        <a:ln>
          <a:noFill/>
        </a:ln>
        <a:effectLst/>
      </c:spPr>
    </c:plotArea>
    <c:legend>
      <c:legendPos val="b"/>
      <c:layout>
        <c:manualLayout>
          <c:xMode val="edge"/>
          <c:yMode val="edge"/>
          <c:x val="0.19189050643137304"/>
          <c:y val="0.91648046077573642"/>
          <c:w val="0.63082600492697483"/>
          <c:h val="7.0128368756091478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3FECE"/>
    </a:solid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5D8844-1027-43C0-8481-89BD556EA5F5}" type="datetimeFigureOut">
              <a:rPr lang="es-ES" smtClean="0"/>
              <a:t>12/10/2024</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B203D2-BE13-4097-AE66-9A66F1248F3D}" type="slidenum">
              <a:rPr lang="es-ES" smtClean="0"/>
              <a:t>‹Nº›</a:t>
            </a:fld>
            <a:endParaRPr lang="es-ES"/>
          </a:p>
        </p:txBody>
      </p:sp>
    </p:spTree>
    <p:extLst>
      <p:ext uri="{BB962C8B-B14F-4D97-AF65-F5344CB8AC3E}">
        <p14:creationId xmlns:p14="http://schemas.microsoft.com/office/powerpoint/2010/main" val="2901168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s://es.wikipedia.org/wiki/Estaci%C3%B3n_de_Al%C3%A9sia" TargetMode="External"/><Relationship Id="rId3" Type="http://schemas.openxmlformats.org/officeDocument/2006/relationships/hyperlink" Target="https://es.wikipedia.org/wiki/Juegos_Ol%C3%ADmpicos" TargetMode="External"/><Relationship Id="rId7" Type="http://schemas.openxmlformats.org/officeDocument/2006/relationships/hyperlink" Target="https://es.wikipedia.org/wiki/Judo"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es.wikipedia.org/wiki/Oumpah-Pah" TargetMode="External"/><Relationship Id="rId5" Type="http://schemas.openxmlformats.org/officeDocument/2006/relationships/hyperlink" Target="https://es.wikipedia.org/wiki/Nativo_americano" TargetMode="External"/><Relationship Id="rId10" Type="http://schemas.openxmlformats.org/officeDocument/2006/relationships/hyperlink" Target="https://es.wikipedia.org/wiki/Circo_M%C3%A1ximo" TargetMode="External"/><Relationship Id="rId4" Type="http://schemas.openxmlformats.org/officeDocument/2006/relationships/hyperlink" Target="https://es.wikipedia.org/wiki/Am%C3%A9rica_del_Norte" TargetMode="External"/><Relationship Id="rId9" Type="http://schemas.openxmlformats.org/officeDocument/2006/relationships/hyperlink" Target="https://es.wikipedia.org/wiki/Metro_de_Par%C3%ADs"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CB203D2-BE13-4097-AE66-9A66F1248F3D}" type="slidenum">
              <a:rPr lang="es-ES" smtClean="0"/>
              <a:t>1</a:t>
            </a:fld>
            <a:endParaRPr lang="es-ES"/>
          </a:p>
        </p:txBody>
      </p:sp>
    </p:spTree>
    <p:extLst>
      <p:ext uri="{BB962C8B-B14F-4D97-AF65-F5344CB8AC3E}">
        <p14:creationId xmlns:p14="http://schemas.microsoft.com/office/powerpoint/2010/main" val="962855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r>
              <a:rPr lang="es-ES" b="1" i="0" dirty="0">
                <a:solidFill>
                  <a:srgbClr val="000000"/>
                </a:solidFill>
                <a:effectLst/>
                <a:highlight>
                  <a:srgbClr val="FFFFFF"/>
                </a:highlight>
                <a:latin typeface="Arial Unicode MS"/>
              </a:rPr>
              <a:t>1. </a:t>
            </a:r>
            <a:r>
              <a:rPr lang="es-ES" b="0" i="0" dirty="0">
                <a:solidFill>
                  <a:srgbClr val="000000"/>
                </a:solidFill>
                <a:effectLst/>
                <a:highlight>
                  <a:srgbClr val="FFFFFF"/>
                </a:highlight>
                <a:latin typeface="Arial Unicode MS"/>
              </a:rPr>
              <a:t>f. Organización regulada por normas que establecen un orden racional para distribuir y gestionar los asuntos que le son propios.</a:t>
            </a:r>
          </a:p>
          <a:p>
            <a:pPr algn="l"/>
            <a:r>
              <a:rPr lang="es-ES" b="1" i="0" dirty="0">
                <a:solidFill>
                  <a:srgbClr val="000000"/>
                </a:solidFill>
                <a:effectLst/>
                <a:highlight>
                  <a:srgbClr val="FFFFFF"/>
                </a:highlight>
                <a:latin typeface="Arial Unicode MS"/>
              </a:rPr>
              <a:t>2. </a:t>
            </a:r>
            <a:r>
              <a:rPr lang="es-ES" b="0" i="0" dirty="0">
                <a:solidFill>
                  <a:srgbClr val="000000"/>
                </a:solidFill>
                <a:effectLst/>
                <a:highlight>
                  <a:srgbClr val="FFFFFF"/>
                </a:highlight>
                <a:latin typeface="Arial Unicode MS"/>
              </a:rPr>
              <a:t>f. Conjunto de los servidores públicos.</a:t>
            </a:r>
          </a:p>
          <a:p>
            <a:pPr algn="l" fontAlgn="t">
              <a:buFont typeface="Arial" panose="020B0604020202020204" pitchFamily="34" charset="0"/>
              <a:buChar char="•"/>
            </a:pPr>
            <a:r>
              <a:rPr lang="es-ES" b="0" i="0" dirty="0" err="1">
                <a:solidFill>
                  <a:srgbClr val="000099"/>
                </a:solidFill>
                <a:effectLst/>
                <a:highlight>
                  <a:srgbClr val="FFFFFF"/>
                </a:highlight>
                <a:latin typeface="Palatino Linotype" panose="02040502050505030304" pitchFamily="18" charset="0"/>
              </a:rPr>
              <a:t>Sin.:funcionariado</a:t>
            </a:r>
            <a:r>
              <a:rPr lang="es-ES" b="0" i="0" dirty="0">
                <a:solidFill>
                  <a:srgbClr val="000099"/>
                </a:solidFill>
                <a:effectLst/>
                <a:highlight>
                  <a:srgbClr val="FFFFFF"/>
                </a:highlight>
                <a:latin typeface="Palatino Linotype" panose="02040502050505030304" pitchFamily="18" charset="0"/>
              </a:rPr>
              <a:t>.</a:t>
            </a:r>
          </a:p>
          <a:p>
            <a:pPr algn="l"/>
            <a:r>
              <a:rPr lang="es-ES" b="1" i="0" dirty="0">
                <a:solidFill>
                  <a:srgbClr val="000000"/>
                </a:solidFill>
                <a:effectLst/>
                <a:highlight>
                  <a:srgbClr val="FFFFFF"/>
                </a:highlight>
                <a:latin typeface="Arial Unicode MS"/>
              </a:rPr>
              <a:t>3. </a:t>
            </a:r>
            <a:r>
              <a:rPr lang="es-ES" b="0" i="0" dirty="0">
                <a:solidFill>
                  <a:srgbClr val="000000"/>
                </a:solidFill>
                <a:effectLst/>
                <a:highlight>
                  <a:srgbClr val="FFFFFF"/>
                </a:highlight>
                <a:latin typeface="Arial Unicode MS"/>
              </a:rPr>
              <a:t>f. Influencia excesiva de los funcionarios en los asuntos públicos.</a:t>
            </a:r>
          </a:p>
          <a:p>
            <a:pPr algn="l" fontAlgn="t">
              <a:buFont typeface="Arial" panose="020B0604020202020204" pitchFamily="34" charset="0"/>
              <a:buChar char="•"/>
            </a:pPr>
            <a:r>
              <a:rPr lang="es-ES" b="0" i="0" dirty="0" err="1">
                <a:solidFill>
                  <a:srgbClr val="000099"/>
                </a:solidFill>
                <a:effectLst/>
                <a:highlight>
                  <a:srgbClr val="FFFFFF"/>
                </a:highlight>
                <a:latin typeface="Palatino Linotype" panose="02040502050505030304" pitchFamily="18" charset="0"/>
              </a:rPr>
              <a:t>Sin.:burocratismo</a:t>
            </a:r>
            <a:r>
              <a:rPr lang="es-ES" b="0" i="0" dirty="0">
                <a:solidFill>
                  <a:srgbClr val="000099"/>
                </a:solidFill>
                <a:effectLst/>
                <a:highlight>
                  <a:srgbClr val="FFFFFF"/>
                </a:highlight>
                <a:latin typeface="Palatino Linotype" panose="02040502050505030304" pitchFamily="18" charset="0"/>
              </a:rPr>
              <a:t>.</a:t>
            </a:r>
          </a:p>
          <a:p>
            <a:pPr algn="l"/>
            <a:r>
              <a:rPr lang="es-ES" b="1" i="0" dirty="0">
                <a:solidFill>
                  <a:srgbClr val="000000"/>
                </a:solidFill>
                <a:effectLst/>
                <a:highlight>
                  <a:srgbClr val="FFFFFF"/>
                </a:highlight>
                <a:latin typeface="Arial Unicode MS"/>
              </a:rPr>
              <a:t>4. </a:t>
            </a:r>
            <a:r>
              <a:rPr lang="es-ES" b="0" i="0" dirty="0">
                <a:solidFill>
                  <a:srgbClr val="000000"/>
                </a:solidFill>
                <a:effectLst/>
                <a:highlight>
                  <a:srgbClr val="FFFFFF"/>
                </a:highlight>
                <a:latin typeface="Arial Unicode MS"/>
              </a:rPr>
              <a:t>f. Administración ineficiente a causa del papeleo, la rigidez y las formalidades superfluas.</a:t>
            </a:r>
          </a:p>
          <a:p>
            <a:endParaRPr lang="es-ES" dirty="0"/>
          </a:p>
        </p:txBody>
      </p:sp>
      <p:sp>
        <p:nvSpPr>
          <p:cNvPr id="4" name="Marcador de número de diapositiva 3"/>
          <p:cNvSpPr>
            <a:spLocks noGrp="1"/>
          </p:cNvSpPr>
          <p:nvPr>
            <p:ph type="sldNum" sz="quarter" idx="5"/>
          </p:nvPr>
        </p:nvSpPr>
        <p:spPr/>
        <p:txBody>
          <a:bodyPr/>
          <a:lstStyle/>
          <a:p>
            <a:fld id="{ECB203D2-BE13-4097-AE66-9A66F1248F3D}" type="slidenum">
              <a:rPr lang="es-ES" smtClean="0"/>
              <a:t>2</a:t>
            </a:fld>
            <a:endParaRPr lang="es-ES"/>
          </a:p>
        </p:txBody>
      </p:sp>
    </p:spTree>
    <p:extLst>
      <p:ext uri="{BB962C8B-B14F-4D97-AF65-F5344CB8AC3E}">
        <p14:creationId xmlns:p14="http://schemas.microsoft.com/office/powerpoint/2010/main" val="4283707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buNone/>
            </a:pPr>
            <a:r>
              <a:rPr lang="es-ES" dirty="0"/>
              <a:t>Racionalización de actividades por medio de normas y procedimientos para lograr la mayor eficiencia posible dentro de una estructura de autoridad legal. </a:t>
            </a:r>
            <a:r>
              <a:rPr lang="es-ES" b="1" dirty="0"/>
              <a:t>La burocracia es un:</a:t>
            </a:r>
          </a:p>
          <a:p>
            <a:pPr>
              <a:buFont typeface="Wingdings" panose="05000000000000000000" pitchFamily="2" charset="2"/>
              <a:buChar char="ü"/>
            </a:pPr>
            <a:r>
              <a:rPr lang="es-ES" dirty="0"/>
              <a:t>sistema de gobierno o control </a:t>
            </a:r>
            <a:r>
              <a:rPr lang="es-ES" sz="1400" b="1" dirty="0"/>
              <a:t>legal</a:t>
            </a:r>
            <a:r>
              <a:rPr lang="es-ES" dirty="0"/>
              <a:t> (en tanto que está sometido a reglas explícitas y generales). </a:t>
            </a:r>
          </a:p>
          <a:p>
            <a:pPr>
              <a:buFont typeface="Wingdings" panose="05000000000000000000" pitchFamily="2" charset="2"/>
              <a:buChar char="ü"/>
            </a:pPr>
            <a:r>
              <a:rPr lang="es-ES" dirty="0"/>
              <a:t> </a:t>
            </a:r>
            <a:r>
              <a:rPr lang="es-ES" sz="1400" b="1" dirty="0"/>
              <a:t>impersonal </a:t>
            </a:r>
            <a:r>
              <a:rPr lang="es-ES" dirty="0"/>
              <a:t>(es decir, la autoridad va a quien tiene la capacidad de ejecutar ciertas funciones, determinado por criterios establecidos en relación con el desempeño de la tarea y no en función de personas determinadas ya sea por tradición o carisma;), </a:t>
            </a:r>
          </a:p>
          <a:p>
            <a:pPr>
              <a:buFont typeface="Wingdings" panose="05000000000000000000" pitchFamily="2" charset="2"/>
              <a:buChar char="ü"/>
            </a:pPr>
            <a:r>
              <a:rPr lang="es-ES" sz="1400" b="1" dirty="0"/>
              <a:t>Eficiente, eficaz y perdurable </a:t>
            </a:r>
            <a:r>
              <a:rPr lang="es-ES" dirty="0"/>
              <a:t>(en la medida que distribuye y coloca funciones y poderes a los niveles adecuados de manera racional) </a:t>
            </a:r>
          </a:p>
          <a:p>
            <a:pPr>
              <a:buFont typeface="Wingdings" panose="05000000000000000000" pitchFamily="2" charset="2"/>
              <a:buChar char="ü"/>
            </a:pPr>
            <a:r>
              <a:rPr lang="es-ES" b="1" dirty="0"/>
              <a:t>Disminuye las desigualdades sociales </a:t>
            </a:r>
            <a:r>
              <a:rPr lang="es-ES" dirty="0"/>
              <a:t>(en la medida que por un lado distribuye autoridad y por el otro el acceso a esa autoridad y sus posibles privilegios no se transmiten de generación a generación).</a:t>
            </a:r>
          </a:p>
          <a:p>
            <a:pPr>
              <a:buFont typeface="Wingdings" panose="05000000000000000000" pitchFamily="2" charset="2"/>
              <a:buChar char="ü"/>
            </a:pPr>
            <a:endParaRPr lang="es-ES" dirty="0"/>
          </a:p>
          <a:p>
            <a:pPr>
              <a:buFont typeface="Wingdings" panose="05000000000000000000" pitchFamily="2" charset="2"/>
              <a:buChar char="ü"/>
            </a:pPr>
            <a:r>
              <a:rPr lang="es-ES" b="0" i="0" dirty="0">
                <a:solidFill>
                  <a:srgbClr val="040C28"/>
                </a:solidFill>
                <a:effectLst/>
                <a:highlight>
                  <a:srgbClr val="D3E3FD"/>
                </a:highlight>
                <a:latin typeface="Google Sans"/>
              </a:rPr>
              <a:t>Max Weber</a:t>
            </a:r>
            <a:r>
              <a:rPr lang="es-ES" b="0" i="0" dirty="0">
                <a:solidFill>
                  <a:srgbClr val="474747"/>
                </a:solidFill>
                <a:effectLst/>
                <a:highlight>
                  <a:srgbClr val="FFFFFF"/>
                </a:highlight>
                <a:latin typeface="Google Sans"/>
              </a:rPr>
              <a:t> concibió la burocracia como un tipo de poder que se ejerce desde el Estado, y que está llamado, desde el punto de vista técnico, a lograr el grado más alto de eficiencia, en tanto es el medio formal y racional capaz de aportar mecanismos eficaces de control de la gestión administrativa.</a:t>
            </a:r>
            <a:endParaRPr lang="es-ES" dirty="0"/>
          </a:p>
          <a:p>
            <a:endParaRPr lang="es-ES" dirty="0"/>
          </a:p>
        </p:txBody>
      </p:sp>
      <p:sp>
        <p:nvSpPr>
          <p:cNvPr id="4" name="Marcador de número de diapositiva 3"/>
          <p:cNvSpPr>
            <a:spLocks noGrp="1"/>
          </p:cNvSpPr>
          <p:nvPr>
            <p:ph type="sldNum" sz="quarter" idx="5"/>
          </p:nvPr>
        </p:nvSpPr>
        <p:spPr/>
        <p:txBody>
          <a:bodyPr/>
          <a:lstStyle/>
          <a:p>
            <a:fld id="{ECB203D2-BE13-4097-AE66-9A66F1248F3D}" type="slidenum">
              <a:rPr lang="es-ES" smtClean="0"/>
              <a:t>3</a:t>
            </a:fld>
            <a:endParaRPr lang="es-ES"/>
          </a:p>
        </p:txBody>
      </p:sp>
    </p:spTree>
    <p:extLst>
      <p:ext uri="{BB962C8B-B14F-4D97-AF65-F5344CB8AC3E}">
        <p14:creationId xmlns:p14="http://schemas.microsoft.com/office/powerpoint/2010/main" val="42695514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https://mundoobrero.es/2022/01/11/el-desafio-de-neutralizar-a-la-burocracia-en-cuba/</a:t>
            </a:r>
          </a:p>
        </p:txBody>
      </p:sp>
      <p:sp>
        <p:nvSpPr>
          <p:cNvPr id="4" name="Marcador de número de diapositiva 3"/>
          <p:cNvSpPr>
            <a:spLocks noGrp="1"/>
          </p:cNvSpPr>
          <p:nvPr>
            <p:ph type="sldNum" sz="quarter" idx="5"/>
          </p:nvPr>
        </p:nvSpPr>
        <p:spPr/>
        <p:txBody>
          <a:bodyPr/>
          <a:lstStyle/>
          <a:p>
            <a:fld id="{ECB203D2-BE13-4097-AE66-9A66F1248F3D}" type="slidenum">
              <a:rPr lang="es-ES" smtClean="0"/>
              <a:t>4</a:t>
            </a:fld>
            <a:endParaRPr lang="es-ES"/>
          </a:p>
        </p:txBody>
      </p:sp>
    </p:spTree>
    <p:extLst>
      <p:ext uri="{BB962C8B-B14F-4D97-AF65-F5344CB8AC3E}">
        <p14:creationId xmlns:p14="http://schemas.microsoft.com/office/powerpoint/2010/main" val="1297257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r>
              <a:rPr lang="es-ES" b="1" i="0" dirty="0">
                <a:solidFill>
                  <a:srgbClr val="000000"/>
                </a:solidFill>
                <a:effectLst/>
                <a:highlight>
                  <a:srgbClr val="FFFFFF"/>
                </a:highlight>
                <a:latin typeface="Arial Unicode MS"/>
              </a:rPr>
              <a:t>4. </a:t>
            </a:r>
            <a:r>
              <a:rPr lang="es-ES" b="0" i="0" dirty="0">
                <a:solidFill>
                  <a:srgbClr val="000000"/>
                </a:solidFill>
                <a:effectLst/>
                <a:highlight>
                  <a:srgbClr val="FFFFFF"/>
                </a:highlight>
                <a:latin typeface="Arial Unicode MS"/>
              </a:rPr>
              <a:t>f. Administración ineficiente a causa del papeleo, la rigidez y las formalidades superfluas.</a:t>
            </a:r>
          </a:p>
          <a:p>
            <a:pPr algn="just"/>
            <a:endParaRPr lang="es-ES" b="0" i="0" dirty="0">
              <a:solidFill>
                <a:srgbClr val="444444"/>
              </a:solidFill>
              <a:effectLst/>
              <a:highlight>
                <a:srgbClr val="FFFFFF"/>
              </a:highlight>
              <a:latin typeface="Georgia" panose="02040502050405020303" pitchFamily="18" charset="0"/>
            </a:endParaRPr>
          </a:p>
          <a:p>
            <a:pPr algn="just"/>
            <a:r>
              <a:rPr lang="es-ES" b="0" i="0" dirty="0">
                <a:solidFill>
                  <a:srgbClr val="444444"/>
                </a:solidFill>
                <a:effectLst/>
                <a:highlight>
                  <a:srgbClr val="FFFFFF"/>
                </a:highlight>
                <a:latin typeface="Georgia" panose="02040502050405020303" pitchFamily="18" charset="0"/>
              </a:rPr>
              <a:t>—Pilar, ¿tú eres una persona miedosa? </a:t>
            </a:r>
          </a:p>
          <a:p>
            <a:pPr algn="just"/>
            <a:r>
              <a:rPr lang="es-ES" b="0" i="0" dirty="0">
                <a:solidFill>
                  <a:srgbClr val="444444"/>
                </a:solidFill>
                <a:effectLst/>
                <a:highlight>
                  <a:srgbClr val="FFFFFF"/>
                </a:highlight>
                <a:latin typeface="Georgia" panose="02040502050405020303" pitchFamily="18" charset="0"/>
              </a:rPr>
              <a:t>—¿Yo? No, no, todo lo contrario. No me da miedo nada. Bueno, sí. Me da mucho miedo la burocracia.</a:t>
            </a:r>
          </a:p>
          <a:p>
            <a:pPr algn="just"/>
            <a:endParaRPr lang="es-ES" b="0" i="0" dirty="0">
              <a:solidFill>
                <a:srgbClr val="444444"/>
              </a:solidFill>
              <a:effectLst/>
              <a:highlight>
                <a:srgbClr val="FFFFFF"/>
              </a:highlight>
              <a:latin typeface="Georgia" panose="02040502050405020303" pitchFamily="18" charset="0"/>
            </a:endParaRPr>
          </a:p>
          <a:p>
            <a:pPr algn="just"/>
            <a:r>
              <a:rPr lang="es-ES" b="0" i="0" dirty="0">
                <a:solidFill>
                  <a:srgbClr val="444444"/>
                </a:solidFill>
                <a:effectLst/>
                <a:highlight>
                  <a:srgbClr val="FFFFFF"/>
                </a:highlight>
                <a:latin typeface="Georgia" panose="02040502050405020303" pitchFamily="18" charset="0"/>
              </a:rPr>
              <a:t>https://www.jotdown.es/2023/05/burocracia-oficina-nadie-puede-oir-gritos/</a:t>
            </a:r>
          </a:p>
          <a:p>
            <a:pPr algn="just"/>
            <a:endParaRPr lang="es-ES" b="0" i="0" dirty="0">
              <a:solidFill>
                <a:srgbClr val="444444"/>
              </a:solidFill>
              <a:effectLst/>
              <a:highlight>
                <a:srgbClr val="FFFFFF"/>
              </a:highlight>
              <a:latin typeface="Georgia" panose="02040502050405020303" pitchFamily="18" charset="0"/>
            </a:endParaRPr>
          </a:p>
          <a:p>
            <a:pPr algn="just"/>
            <a:r>
              <a:rPr lang="es-ES" sz="1800" dirty="0">
                <a:effectLst/>
                <a:latin typeface="Aptos" panose="020B0004020202020204" pitchFamily="34" charset="0"/>
                <a:ea typeface="Aptos" panose="020B0004020202020204" pitchFamily="34" charset="0"/>
                <a:cs typeface="Times New Roman" panose="02020603050405020304" pitchFamily="18" charset="0"/>
              </a:rPr>
              <a:t>La autoridad de los funcionarios y la rutina burocrática son los precios que se deben pagar por la eficacia de las técnicas de las organizaciones burocráticas</a:t>
            </a:r>
            <a:endParaRPr lang="es-ES" b="0" i="0" dirty="0">
              <a:solidFill>
                <a:srgbClr val="444444"/>
              </a:solidFill>
              <a:effectLst/>
              <a:highlight>
                <a:srgbClr val="FFFFFF"/>
              </a:highlight>
              <a:latin typeface="Georgia" panose="02040502050405020303" pitchFamily="18" charset="0"/>
            </a:endParaRPr>
          </a:p>
          <a:p>
            <a:pPr algn="l"/>
            <a:endParaRPr lang="es-ES" b="0" i="0" dirty="0">
              <a:solidFill>
                <a:srgbClr val="000000"/>
              </a:solidFill>
              <a:effectLst/>
              <a:highlight>
                <a:srgbClr val="FFFFFF"/>
              </a:highlight>
              <a:latin typeface="Arial Unicode MS"/>
            </a:endParaRPr>
          </a:p>
          <a:p>
            <a:endParaRPr lang="es-ES" dirty="0"/>
          </a:p>
        </p:txBody>
      </p:sp>
      <p:sp>
        <p:nvSpPr>
          <p:cNvPr id="4" name="Marcador de número de diapositiva 3"/>
          <p:cNvSpPr>
            <a:spLocks noGrp="1"/>
          </p:cNvSpPr>
          <p:nvPr>
            <p:ph type="sldNum" sz="quarter" idx="5"/>
          </p:nvPr>
        </p:nvSpPr>
        <p:spPr/>
        <p:txBody>
          <a:bodyPr/>
          <a:lstStyle/>
          <a:p>
            <a:fld id="{ECB203D2-BE13-4097-AE66-9A66F1248F3D}" type="slidenum">
              <a:rPr lang="es-ES" smtClean="0"/>
              <a:t>5</a:t>
            </a:fld>
            <a:endParaRPr lang="es-ES"/>
          </a:p>
        </p:txBody>
      </p:sp>
    </p:spTree>
    <p:extLst>
      <p:ext uri="{BB962C8B-B14F-4D97-AF65-F5344CB8AC3E}">
        <p14:creationId xmlns:p14="http://schemas.microsoft.com/office/powerpoint/2010/main" val="4175864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0" i="0" dirty="0">
                <a:solidFill>
                  <a:srgbClr val="000000"/>
                </a:solidFill>
                <a:effectLst/>
                <a:highlight>
                  <a:srgbClr val="FFFFFF"/>
                </a:highlight>
                <a:latin typeface="Arial Unicode MS"/>
              </a:rPr>
              <a:t>Organización regulada por normas que establecen un orden racional para distribuir y gestionar los asuntos que le son propios.</a:t>
            </a:r>
          </a:p>
          <a:p>
            <a:r>
              <a:rPr lang="es-ES" b="0" i="0" dirty="0">
                <a:solidFill>
                  <a:srgbClr val="4D5156"/>
                </a:solidFill>
                <a:effectLst/>
                <a:highlight>
                  <a:srgbClr val="FFFFFF"/>
                </a:highlight>
                <a:latin typeface="arial" panose="020B0604020202020204" pitchFamily="34" charset="0"/>
              </a:rPr>
              <a:t>El </a:t>
            </a:r>
            <a:r>
              <a:rPr lang="es-ES" b="1" i="0" dirty="0">
                <a:solidFill>
                  <a:srgbClr val="5F6368"/>
                </a:solidFill>
                <a:effectLst/>
                <a:highlight>
                  <a:srgbClr val="FFFFFF"/>
                </a:highlight>
                <a:latin typeface="arial" panose="020B0604020202020204" pitchFamily="34" charset="0"/>
              </a:rPr>
              <a:t>médico</a:t>
            </a:r>
            <a:r>
              <a:rPr lang="es-ES" b="0" i="0" dirty="0">
                <a:solidFill>
                  <a:srgbClr val="4D5156"/>
                </a:solidFill>
                <a:effectLst/>
                <a:highlight>
                  <a:srgbClr val="FFFFFF"/>
                </a:highlight>
                <a:latin typeface="arial" panose="020B0604020202020204" pitchFamily="34" charset="0"/>
              </a:rPr>
              <a:t> debe comprometerse con la primacía de la salud y el bienestar del paciente y debe ofrecer atención en el interés superior del paciente.</a:t>
            </a:r>
            <a:endParaRPr lang="es-ES" dirty="0"/>
          </a:p>
        </p:txBody>
      </p:sp>
      <p:sp>
        <p:nvSpPr>
          <p:cNvPr id="4" name="Marcador de número de diapositiva 3"/>
          <p:cNvSpPr>
            <a:spLocks noGrp="1"/>
          </p:cNvSpPr>
          <p:nvPr>
            <p:ph type="sldNum" sz="quarter" idx="5"/>
          </p:nvPr>
        </p:nvSpPr>
        <p:spPr/>
        <p:txBody>
          <a:bodyPr/>
          <a:lstStyle/>
          <a:p>
            <a:fld id="{ECB203D2-BE13-4097-AE66-9A66F1248F3D}" type="slidenum">
              <a:rPr lang="es-ES" smtClean="0"/>
              <a:t>6</a:t>
            </a:fld>
            <a:endParaRPr lang="es-ES"/>
          </a:p>
        </p:txBody>
      </p:sp>
    </p:spTree>
    <p:extLst>
      <p:ext uri="{BB962C8B-B14F-4D97-AF65-F5344CB8AC3E}">
        <p14:creationId xmlns:p14="http://schemas.microsoft.com/office/powerpoint/2010/main" val="4193192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Julio César quiere acabar con la irreductible aldea gala que se le resiste desde hace tiempo, así que obliga a sus vecinos a elegir a dos representantes que deberán superar 12 pruebas de las que solo los dioses podrían salir victoriosos. Si no las superan, se rendirán; si las superan, Julio César se pondrá en manos de los galos. Pero Julio ignora que los dos elegidos, </a:t>
            </a:r>
            <a:r>
              <a:rPr lang="es-ES" dirty="0" err="1"/>
              <a:t>Astérix</a:t>
            </a:r>
            <a:r>
              <a:rPr lang="es-ES" dirty="0"/>
              <a:t> y </a:t>
            </a:r>
            <a:r>
              <a:rPr lang="es-ES" dirty="0" err="1"/>
              <a:t>Obélix</a:t>
            </a:r>
            <a:r>
              <a:rPr lang="es-ES" dirty="0"/>
              <a:t>, cuentan con la ayuda de su ingenio y… de la poción mágica de </a:t>
            </a:r>
            <a:r>
              <a:rPr lang="es-ES" dirty="0" err="1"/>
              <a:t>Panorámix</a:t>
            </a:r>
            <a:r>
              <a:rPr lang="es-ES" dirty="0"/>
              <a:t>.</a:t>
            </a:r>
          </a:p>
        </p:txBody>
      </p:sp>
      <p:sp>
        <p:nvSpPr>
          <p:cNvPr id="4" name="Marcador de número de diapositiva 3"/>
          <p:cNvSpPr>
            <a:spLocks noGrp="1"/>
          </p:cNvSpPr>
          <p:nvPr>
            <p:ph type="sldNum" sz="quarter" idx="5"/>
          </p:nvPr>
        </p:nvSpPr>
        <p:spPr/>
        <p:txBody>
          <a:bodyPr/>
          <a:lstStyle/>
          <a:p>
            <a:fld id="{ECB203D2-BE13-4097-AE66-9A66F1248F3D}" type="slidenum">
              <a:rPr lang="es-ES" smtClean="0"/>
              <a:t>8</a:t>
            </a:fld>
            <a:endParaRPr lang="es-ES"/>
          </a:p>
        </p:txBody>
      </p:sp>
    </p:spTree>
    <p:extLst>
      <p:ext uri="{BB962C8B-B14F-4D97-AF65-F5344CB8AC3E}">
        <p14:creationId xmlns:p14="http://schemas.microsoft.com/office/powerpoint/2010/main" val="147560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r>
              <a:rPr lang="es-ES" b="1" i="0" dirty="0">
                <a:solidFill>
                  <a:srgbClr val="000000"/>
                </a:solidFill>
                <a:effectLst/>
                <a:highlight>
                  <a:srgbClr val="FFFFFF"/>
                </a:highlight>
                <a:latin typeface="Arial" panose="020B0604020202020204" pitchFamily="34" charset="0"/>
              </a:rPr>
              <a:t>Las doce pruebas</a:t>
            </a:r>
          </a:p>
          <a:p>
            <a:pPr algn="l">
              <a:buFont typeface="+mj-lt"/>
              <a:buAutoNum type="arabicPeriod"/>
            </a:pPr>
            <a:r>
              <a:rPr lang="es-ES" b="1" i="0" dirty="0">
                <a:solidFill>
                  <a:srgbClr val="202122"/>
                </a:solidFill>
                <a:effectLst/>
                <a:highlight>
                  <a:srgbClr val="FFFFFF"/>
                </a:highlight>
                <a:latin typeface="Arial" panose="020B0604020202020204" pitchFamily="34" charset="0"/>
              </a:rPr>
              <a:t>Correr más rápido que Merinos, campeón de los </a:t>
            </a:r>
            <a:r>
              <a:rPr lang="es-ES" b="1" i="0" u="none" strike="noStrike" dirty="0">
                <a:solidFill>
                  <a:srgbClr val="3366CC"/>
                </a:solidFill>
                <a:effectLst/>
                <a:highlight>
                  <a:srgbClr val="FFFFFF"/>
                </a:highlight>
                <a:latin typeface="Arial" panose="020B0604020202020204" pitchFamily="34" charset="0"/>
                <a:hlinkClick r:id="rId3" tooltip="Juegos Olímpicos"/>
              </a:rPr>
              <a:t>Juegos Olímpicos</a:t>
            </a:r>
            <a:r>
              <a:rPr lang="es-ES" b="0" i="0" dirty="0">
                <a:solidFill>
                  <a:srgbClr val="202122"/>
                </a:solidFill>
                <a:effectLst/>
                <a:highlight>
                  <a:srgbClr val="FFFFFF"/>
                </a:highlight>
                <a:latin typeface="Arial" panose="020B0604020202020204" pitchFamily="34" charset="0"/>
              </a:rPr>
              <a:t>. </a:t>
            </a:r>
            <a:r>
              <a:rPr lang="es-ES" b="0" i="0" dirty="0" err="1">
                <a:solidFill>
                  <a:srgbClr val="202122"/>
                </a:solidFill>
                <a:effectLst/>
                <a:highlight>
                  <a:srgbClr val="FFFFFF"/>
                </a:highlight>
                <a:latin typeface="Arial" panose="020B0604020202020204" pitchFamily="34" charset="0"/>
              </a:rPr>
              <a:t>Astérix</a:t>
            </a:r>
            <a:r>
              <a:rPr lang="es-ES" b="0" i="0" dirty="0">
                <a:solidFill>
                  <a:srgbClr val="202122"/>
                </a:solidFill>
                <a:effectLst/>
                <a:highlight>
                  <a:srgbClr val="FFFFFF"/>
                </a:highlight>
                <a:latin typeface="Arial" panose="020B0604020202020204" pitchFamily="34" charset="0"/>
              </a:rPr>
              <a:t>, ayudado por la poción mágica, sigue a Asbestos, hasta que este último choca con un árbol de manzanas por un descuido y pierde la carrera.</a:t>
            </a:r>
          </a:p>
          <a:p>
            <a:pPr algn="l">
              <a:buFont typeface="+mj-lt"/>
              <a:buAutoNum type="arabicPeriod"/>
            </a:pPr>
            <a:r>
              <a:rPr lang="es-ES" b="1" i="0" dirty="0">
                <a:solidFill>
                  <a:srgbClr val="202122"/>
                </a:solidFill>
                <a:effectLst/>
                <a:highlight>
                  <a:srgbClr val="FFFFFF"/>
                </a:highlight>
                <a:latin typeface="Arial" panose="020B0604020202020204" pitchFamily="34" charset="0"/>
              </a:rPr>
              <a:t>Arrojar una jabalina más lejos que Kermes el Persa.</a:t>
            </a:r>
            <a:r>
              <a:rPr lang="es-ES" b="0" i="0" dirty="0">
                <a:solidFill>
                  <a:srgbClr val="202122"/>
                </a:solidFill>
                <a:effectLst/>
                <a:highlight>
                  <a:srgbClr val="FFFFFF"/>
                </a:highlight>
                <a:latin typeface="Arial" panose="020B0604020202020204" pitchFamily="34" charset="0"/>
              </a:rPr>
              <a:t> La jabalina de Kermes va a parar a </a:t>
            </a:r>
            <a:r>
              <a:rPr lang="es-ES" b="0" i="0" u="none" strike="noStrike" dirty="0">
                <a:solidFill>
                  <a:srgbClr val="3366CC"/>
                </a:solidFill>
                <a:effectLst/>
                <a:highlight>
                  <a:srgbClr val="FFFFFF"/>
                </a:highlight>
                <a:latin typeface="Arial" panose="020B0604020202020204" pitchFamily="34" charset="0"/>
                <a:hlinkClick r:id="rId4" tooltip="América del Norte"/>
              </a:rPr>
              <a:t>América del Norte</a:t>
            </a:r>
            <a:r>
              <a:rPr lang="es-ES" b="0" i="0" dirty="0">
                <a:solidFill>
                  <a:srgbClr val="202122"/>
                </a:solidFill>
                <a:effectLst/>
                <a:highlight>
                  <a:srgbClr val="FFFFFF"/>
                </a:highlight>
                <a:latin typeface="Arial" panose="020B0604020202020204" pitchFamily="34" charset="0"/>
              </a:rPr>
              <a:t> (todavía habitada por </a:t>
            </a:r>
            <a:r>
              <a:rPr lang="es-ES" b="0" i="0" u="none" strike="noStrike" dirty="0">
                <a:solidFill>
                  <a:srgbClr val="3366CC"/>
                </a:solidFill>
                <a:effectLst/>
                <a:highlight>
                  <a:srgbClr val="FFFFFF"/>
                </a:highlight>
                <a:latin typeface="Arial" panose="020B0604020202020204" pitchFamily="34" charset="0"/>
                <a:hlinkClick r:id="rId5" tooltip="Nativo americano"/>
              </a:rPr>
              <a:t>nativos americanos</a:t>
            </a:r>
            <a:r>
              <a:rPr lang="es-ES" b="0" i="0" dirty="0">
                <a:solidFill>
                  <a:srgbClr val="202122"/>
                </a:solidFill>
                <a:effectLst/>
                <a:highlight>
                  <a:srgbClr val="FFFFFF"/>
                </a:highlight>
                <a:latin typeface="Arial" panose="020B0604020202020204" pitchFamily="34" charset="0"/>
              </a:rPr>
              <a:t>, incluyendo a </a:t>
            </a:r>
            <a:r>
              <a:rPr lang="es-ES" b="0" i="0" u="none" strike="noStrike" dirty="0" err="1">
                <a:solidFill>
                  <a:srgbClr val="3366CC"/>
                </a:solidFill>
                <a:effectLst/>
                <a:highlight>
                  <a:srgbClr val="FFFFFF"/>
                </a:highlight>
                <a:latin typeface="Arial" panose="020B0604020202020204" pitchFamily="34" charset="0"/>
                <a:hlinkClick r:id="rId6" tooltip="Oumpah-Pah"/>
              </a:rPr>
              <a:t>Oumpah-Pah</a:t>
            </a:r>
            <a:r>
              <a:rPr lang="es-ES" b="0" i="0" dirty="0">
                <a:solidFill>
                  <a:srgbClr val="202122"/>
                </a:solidFill>
                <a:effectLst/>
                <a:highlight>
                  <a:srgbClr val="FFFFFF"/>
                </a:highlight>
                <a:latin typeface="Arial" panose="020B0604020202020204" pitchFamily="34" charset="0"/>
              </a:rPr>
              <a:t>, otro personaje de </a:t>
            </a:r>
            <a:r>
              <a:rPr lang="es-ES" b="0" i="0" dirty="0" err="1">
                <a:solidFill>
                  <a:srgbClr val="202122"/>
                </a:solidFill>
                <a:effectLst/>
                <a:highlight>
                  <a:srgbClr val="FFFFFF"/>
                </a:highlight>
                <a:latin typeface="Arial" panose="020B0604020202020204" pitchFamily="34" charset="0"/>
              </a:rPr>
              <a:t>Goscinny</a:t>
            </a:r>
            <a:r>
              <a:rPr lang="es-ES" b="0" i="0" dirty="0">
                <a:solidFill>
                  <a:srgbClr val="202122"/>
                </a:solidFill>
                <a:effectLst/>
                <a:highlight>
                  <a:srgbClr val="FFFFFF"/>
                </a:highlight>
                <a:latin typeface="Arial" panose="020B0604020202020204" pitchFamily="34" charset="0"/>
              </a:rPr>
              <a:t> y </a:t>
            </a:r>
            <a:r>
              <a:rPr lang="es-ES" b="0" i="0" dirty="0" err="1">
                <a:solidFill>
                  <a:srgbClr val="202122"/>
                </a:solidFill>
                <a:effectLst/>
                <a:highlight>
                  <a:srgbClr val="FFFFFF"/>
                </a:highlight>
                <a:latin typeface="Arial" panose="020B0604020202020204" pitchFamily="34" charset="0"/>
              </a:rPr>
              <a:t>Uderzo</a:t>
            </a:r>
            <a:r>
              <a:rPr lang="es-ES" b="0" i="0" dirty="0">
                <a:solidFill>
                  <a:srgbClr val="202122"/>
                </a:solidFill>
                <a:effectLst/>
                <a:highlight>
                  <a:srgbClr val="FFFFFF"/>
                </a:highlight>
                <a:latin typeface="Arial" panose="020B0604020202020204" pitchFamily="34" charset="0"/>
              </a:rPr>
              <a:t>), pero la jabalina de </a:t>
            </a:r>
            <a:r>
              <a:rPr lang="es-ES" b="0" i="0" dirty="0" err="1">
                <a:solidFill>
                  <a:srgbClr val="202122"/>
                </a:solidFill>
                <a:effectLst/>
                <a:highlight>
                  <a:srgbClr val="FFFFFF"/>
                </a:highlight>
                <a:latin typeface="Arial" panose="020B0604020202020204" pitchFamily="34" charset="0"/>
              </a:rPr>
              <a:t>Obélix</a:t>
            </a:r>
            <a:r>
              <a:rPr lang="es-ES" b="0" i="0" dirty="0">
                <a:solidFill>
                  <a:srgbClr val="202122"/>
                </a:solidFill>
                <a:effectLst/>
                <a:highlight>
                  <a:srgbClr val="FFFFFF"/>
                </a:highlight>
                <a:latin typeface="Arial" panose="020B0604020202020204" pitchFamily="34" charset="0"/>
              </a:rPr>
              <a:t> entra en una órbita estable y persigue a Kermes alrededor del mundo, pasando por el pueblo nativo americano.</a:t>
            </a:r>
          </a:p>
          <a:p>
            <a:pPr algn="l">
              <a:buFont typeface="+mj-lt"/>
              <a:buAutoNum type="arabicPeriod"/>
            </a:pPr>
            <a:r>
              <a:rPr lang="es-ES" b="1" i="0" dirty="0">
                <a:solidFill>
                  <a:srgbClr val="202122"/>
                </a:solidFill>
                <a:effectLst/>
                <a:highlight>
                  <a:srgbClr val="FFFFFF"/>
                </a:highlight>
                <a:latin typeface="Arial" panose="020B0604020202020204" pitchFamily="34" charset="0"/>
              </a:rPr>
              <a:t>Derrotar a </a:t>
            </a:r>
            <a:r>
              <a:rPr lang="es-ES" b="1" i="0" dirty="0" err="1">
                <a:solidFill>
                  <a:srgbClr val="202122"/>
                </a:solidFill>
                <a:effectLst/>
                <a:highlight>
                  <a:srgbClr val="FFFFFF"/>
                </a:highlight>
                <a:latin typeface="Arial" panose="020B0604020202020204" pitchFamily="34" charset="0"/>
              </a:rPr>
              <a:t>Cilindric</a:t>
            </a:r>
            <a:r>
              <a:rPr lang="es-ES" b="1" i="0" dirty="0">
                <a:solidFill>
                  <a:srgbClr val="202122"/>
                </a:solidFill>
                <a:effectLst/>
                <a:highlight>
                  <a:srgbClr val="FFFFFF"/>
                </a:highlight>
                <a:latin typeface="Arial" panose="020B0604020202020204" pitchFamily="34" charset="0"/>
              </a:rPr>
              <a:t> el Germano.</a:t>
            </a:r>
            <a:r>
              <a:rPr lang="es-ES" b="0" i="0" dirty="0">
                <a:solidFill>
                  <a:srgbClr val="202122"/>
                </a:solidFill>
                <a:effectLst/>
                <a:highlight>
                  <a:srgbClr val="FFFFFF"/>
                </a:highlight>
                <a:latin typeface="Arial" panose="020B0604020202020204" pitchFamily="34" charset="0"/>
              </a:rPr>
              <a:t> </a:t>
            </a:r>
            <a:r>
              <a:rPr lang="es-ES" b="0" i="0" dirty="0" err="1">
                <a:solidFill>
                  <a:srgbClr val="202122"/>
                </a:solidFill>
                <a:effectLst/>
                <a:highlight>
                  <a:srgbClr val="FFFFFF"/>
                </a:highlight>
                <a:latin typeface="Arial" panose="020B0604020202020204" pitchFamily="34" charset="0"/>
              </a:rPr>
              <a:t>Cilindric</a:t>
            </a:r>
            <a:r>
              <a:rPr lang="es-ES" b="0" i="0" dirty="0">
                <a:solidFill>
                  <a:srgbClr val="202122"/>
                </a:solidFill>
                <a:effectLst/>
                <a:highlight>
                  <a:srgbClr val="FFFFFF"/>
                </a:highlight>
                <a:latin typeface="Arial" panose="020B0604020202020204" pitchFamily="34" charset="0"/>
              </a:rPr>
              <a:t> derrota rápidamente a </a:t>
            </a:r>
            <a:r>
              <a:rPr lang="es-ES" b="0" i="0" dirty="0" err="1">
                <a:solidFill>
                  <a:srgbClr val="202122"/>
                </a:solidFill>
                <a:effectLst/>
                <a:highlight>
                  <a:srgbClr val="FFFFFF"/>
                </a:highlight>
                <a:latin typeface="Arial" panose="020B0604020202020204" pitchFamily="34" charset="0"/>
              </a:rPr>
              <a:t>Obélix</a:t>
            </a:r>
            <a:r>
              <a:rPr lang="es-ES" b="0" i="0" dirty="0">
                <a:solidFill>
                  <a:srgbClr val="202122"/>
                </a:solidFill>
                <a:effectLst/>
                <a:highlight>
                  <a:srgbClr val="FFFFFF"/>
                </a:highlight>
                <a:latin typeface="Arial" panose="020B0604020202020204" pitchFamily="34" charset="0"/>
              </a:rPr>
              <a:t> con una «</a:t>
            </a:r>
            <a:r>
              <a:rPr lang="es-ES" b="0" i="0" u="none" strike="noStrike" dirty="0">
                <a:solidFill>
                  <a:srgbClr val="3366CC"/>
                </a:solidFill>
                <a:effectLst/>
                <a:highlight>
                  <a:srgbClr val="FFFFFF"/>
                </a:highlight>
                <a:latin typeface="Arial" panose="020B0604020202020204" pitchFamily="34" charset="0"/>
                <a:hlinkClick r:id="rId7" tooltip="Judo"/>
              </a:rPr>
              <a:t>técnica de pelea que aprendió en una tierra distante</a:t>
            </a:r>
            <a:r>
              <a:rPr lang="es-ES" b="0" i="0" dirty="0">
                <a:solidFill>
                  <a:srgbClr val="202122"/>
                </a:solidFill>
                <a:effectLst/>
                <a:highlight>
                  <a:srgbClr val="FFFFFF"/>
                </a:highlight>
                <a:latin typeface="Arial" panose="020B0604020202020204" pitchFamily="34" charset="0"/>
              </a:rPr>
              <a:t>»; pero </a:t>
            </a:r>
            <a:r>
              <a:rPr lang="es-ES" b="0" i="0" dirty="0" err="1">
                <a:solidFill>
                  <a:srgbClr val="202122"/>
                </a:solidFill>
                <a:effectLst/>
                <a:highlight>
                  <a:srgbClr val="FFFFFF"/>
                </a:highlight>
                <a:latin typeface="Arial" panose="020B0604020202020204" pitchFamily="34" charset="0"/>
              </a:rPr>
              <a:t>Astérix</a:t>
            </a:r>
            <a:r>
              <a:rPr lang="es-ES" b="0" i="0" dirty="0">
                <a:solidFill>
                  <a:srgbClr val="202122"/>
                </a:solidFill>
                <a:effectLst/>
                <a:highlight>
                  <a:srgbClr val="FFFFFF"/>
                </a:highlight>
                <a:latin typeface="Arial" panose="020B0604020202020204" pitchFamily="34" charset="0"/>
              </a:rPr>
              <a:t> pide demostraciones que eventualmente dejan brazos y piernas de </a:t>
            </a:r>
            <a:r>
              <a:rPr lang="es-ES" b="0" i="0" dirty="0" err="1">
                <a:solidFill>
                  <a:srgbClr val="202122"/>
                </a:solidFill>
                <a:effectLst/>
                <a:highlight>
                  <a:srgbClr val="FFFFFF"/>
                </a:highlight>
                <a:latin typeface="Arial" panose="020B0604020202020204" pitchFamily="34" charset="0"/>
              </a:rPr>
              <a:t>Cilindric</a:t>
            </a:r>
            <a:r>
              <a:rPr lang="es-ES" b="0" i="0" dirty="0">
                <a:solidFill>
                  <a:srgbClr val="202122"/>
                </a:solidFill>
                <a:effectLst/>
                <a:highlight>
                  <a:srgbClr val="FFFFFF"/>
                </a:highlight>
                <a:latin typeface="Arial" panose="020B0604020202020204" pitchFamily="34" charset="0"/>
              </a:rPr>
              <a:t> atados en nudos.</a:t>
            </a:r>
          </a:p>
          <a:p>
            <a:pPr algn="l">
              <a:buFont typeface="+mj-lt"/>
              <a:buAutoNum type="arabicPeriod"/>
            </a:pPr>
            <a:r>
              <a:rPr lang="es-ES" b="1" i="0" dirty="0">
                <a:solidFill>
                  <a:srgbClr val="202122"/>
                </a:solidFill>
                <a:effectLst/>
                <a:highlight>
                  <a:srgbClr val="FFFFFF"/>
                </a:highlight>
                <a:latin typeface="Arial" panose="020B0604020202020204" pitchFamily="34" charset="0"/>
              </a:rPr>
              <a:t>Cruzar un lago.</a:t>
            </a:r>
            <a:r>
              <a:rPr lang="es-ES" b="0" i="0" dirty="0">
                <a:solidFill>
                  <a:srgbClr val="202122"/>
                </a:solidFill>
                <a:effectLst/>
                <a:highlight>
                  <a:srgbClr val="FFFFFF"/>
                </a:highlight>
                <a:latin typeface="Arial" panose="020B0604020202020204" pitchFamily="34" charset="0"/>
              </a:rPr>
              <a:t> La dificultad de esta prueba es que a la mitad del lago está situada la isla del Placer, habitada por las hermosas sacerdotisas de la isla. </a:t>
            </a:r>
            <a:r>
              <a:rPr lang="es-ES" b="0" i="0" dirty="0" err="1">
                <a:solidFill>
                  <a:srgbClr val="202122"/>
                </a:solidFill>
                <a:effectLst/>
                <a:highlight>
                  <a:srgbClr val="FFFFFF"/>
                </a:highlight>
                <a:latin typeface="Arial" panose="020B0604020202020204" pitchFamily="34" charset="0"/>
              </a:rPr>
              <a:t>Obélix</a:t>
            </a:r>
            <a:r>
              <a:rPr lang="es-ES" b="0" i="0" dirty="0">
                <a:solidFill>
                  <a:srgbClr val="202122"/>
                </a:solidFill>
                <a:effectLst/>
                <a:highlight>
                  <a:srgbClr val="FFFFFF"/>
                </a:highlight>
                <a:latin typeface="Arial" panose="020B0604020202020204" pitchFamily="34" charset="0"/>
              </a:rPr>
              <a:t> sale del trance tras descubrir que en la isla no hay jabalíes para comer y le pide a </a:t>
            </a:r>
            <a:r>
              <a:rPr lang="es-ES" b="0" i="0" dirty="0" err="1">
                <a:solidFill>
                  <a:srgbClr val="202122"/>
                </a:solidFill>
                <a:effectLst/>
                <a:highlight>
                  <a:srgbClr val="FFFFFF"/>
                </a:highlight>
                <a:latin typeface="Arial" panose="020B0604020202020204" pitchFamily="34" charset="0"/>
              </a:rPr>
              <a:t>Astérix</a:t>
            </a:r>
            <a:r>
              <a:rPr lang="es-ES" b="0" i="0" dirty="0">
                <a:solidFill>
                  <a:srgbClr val="202122"/>
                </a:solidFill>
                <a:effectLst/>
                <a:highlight>
                  <a:srgbClr val="FFFFFF"/>
                </a:highlight>
                <a:latin typeface="Arial" panose="020B0604020202020204" pitchFamily="34" charset="0"/>
              </a:rPr>
              <a:t> que vaya con él.</a:t>
            </a:r>
          </a:p>
          <a:p>
            <a:pPr algn="l">
              <a:buFont typeface="+mj-lt"/>
              <a:buAutoNum type="arabicPeriod"/>
            </a:pPr>
            <a:r>
              <a:rPr lang="es-ES" b="1" i="0" dirty="0">
                <a:solidFill>
                  <a:srgbClr val="202122"/>
                </a:solidFill>
                <a:effectLst/>
                <a:highlight>
                  <a:srgbClr val="FFFFFF"/>
                </a:highlight>
                <a:latin typeface="Arial" panose="020B0604020202020204" pitchFamily="34" charset="0"/>
              </a:rPr>
              <a:t>Sobrevivir a la mirada hipnotizante de Iris el Egipcio.</a:t>
            </a:r>
            <a:r>
              <a:rPr lang="es-ES" b="0" i="0" dirty="0">
                <a:solidFill>
                  <a:srgbClr val="202122"/>
                </a:solidFill>
                <a:effectLst/>
                <a:highlight>
                  <a:srgbClr val="FFFFFF"/>
                </a:highlight>
                <a:latin typeface="Arial" panose="020B0604020202020204" pitchFamily="34" charset="0"/>
              </a:rPr>
              <a:t> Iris intenta hipnotizar a </a:t>
            </a:r>
            <a:r>
              <a:rPr lang="es-ES" b="0" i="0" dirty="0" err="1">
                <a:solidFill>
                  <a:srgbClr val="202122"/>
                </a:solidFill>
                <a:effectLst/>
                <a:highlight>
                  <a:srgbClr val="FFFFFF"/>
                </a:highlight>
                <a:latin typeface="Arial" panose="020B0604020202020204" pitchFamily="34" charset="0"/>
              </a:rPr>
              <a:t>Asterix</a:t>
            </a:r>
            <a:r>
              <a:rPr lang="es-ES" b="0" i="0" dirty="0">
                <a:solidFill>
                  <a:srgbClr val="202122"/>
                </a:solidFill>
                <a:effectLst/>
                <a:highlight>
                  <a:srgbClr val="FFFFFF"/>
                </a:highlight>
                <a:latin typeface="Arial" panose="020B0604020202020204" pitchFamily="34" charset="0"/>
              </a:rPr>
              <a:t> con la frase «Soy un jabalí» para que se comporte como uno; </a:t>
            </a:r>
            <a:r>
              <a:rPr lang="es-ES" b="0" i="0" dirty="0" err="1">
                <a:solidFill>
                  <a:srgbClr val="202122"/>
                </a:solidFill>
                <a:effectLst/>
                <a:highlight>
                  <a:srgbClr val="FFFFFF"/>
                </a:highlight>
                <a:latin typeface="Arial" panose="020B0604020202020204" pitchFamily="34" charset="0"/>
              </a:rPr>
              <a:t>Astérix</a:t>
            </a:r>
            <a:r>
              <a:rPr lang="es-ES" b="0" i="0" dirty="0">
                <a:solidFill>
                  <a:srgbClr val="202122"/>
                </a:solidFill>
                <a:effectLst/>
                <a:highlight>
                  <a:srgbClr val="FFFFFF"/>
                </a:highlight>
                <a:latin typeface="Arial" panose="020B0604020202020204" pitchFamily="34" charset="0"/>
              </a:rPr>
              <a:t> se dedica a distraer constantemente al hipnotizador, al no tomarse la situación con seriedad, y eso provoca que Iris, sin darse cuenta, se hipnotice a sí mismo.</a:t>
            </a:r>
          </a:p>
          <a:p>
            <a:pPr algn="l">
              <a:buFont typeface="+mj-lt"/>
              <a:buAutoNum type="arabicPeriod"/>
            </a:pPr>
            <a:r>
              <a:rPr lang="es-ES" b="1" i="0" dirty="0">
                <a:solidFill>
                  <a:srgbClr val="202122"/>
                </a:solidFill>
                <a:effectLst/>
                <a:highlight>
                  <a:srgbClr val="FFFFFF"/>
                </a:highlight>
                <a:latin typeface="Arial" panose="020B0604020202020204" pitchFamily="34" charset="0"/>
              </a:rPr>
              <a:t>Terminar toda la comida de </a:t>
            </a:r>
            <a:r>
              <a:rPr lang="es-ES" b="1" i="0" dirty="0" err="1">
                <a:solidFill>
                  <a:srgbClr val="202122"/>
                </a:solidFill>
                <a:effectLst/>
                <a:highlight>
                  <a:srgbClr val="FFFFFF"/>
                </a:highlight>
                <a:latin typeface="Arial" panose="020B0604020202020204" pitchFamily="34" charset="0"/>
              </a:rPr>
              <a:t>Mannekenpix</a:t>
            </a:r>
            <a:r>
              <a:rPr lang="es-ES" b="1" i="0" dirty="0">
                <a:solidFill>
                  <a:srgbClr val="202122"/>
                </a:solidFill>
                <a:effectLst/>
                <a:highlight>
                  <a:srgbClr val="FFFFFF"/>
                </a:highlight>
                <a:latin typeface="Arial" panose="020B0604020202020204" pitchFamily="34" charset="0"/>
              </a:rPr>
              <a:t> el Belga.</a:t>
            </a:r>
            <a:r>
              <a:rPr lang="es-ES" b="0" i="0" dirty="0">
                <a:solidFill>
                  <a:srgbClr val="202122"/>
                </a:solidFill>
                <a:effectLst/>
                <a:highlight>
                  <a:srgbClr val="FFFFFF"/>
                </a:highlight>
                <a:latin typeface="Arial" panose="020B0604020202020204" pitchFamily="34" charset="0"/>
              </a:rPr>
              <a:t> El chef es famoso por cocinar festines gigantes para los Titanes. La prueba consiste en comerse cada uno de sus grandes platos «hasta el último pedazo». </a:t>
            </a:r>
            <a:r>
              <a:rPr lang="es-ES" b="0" i="0" dirty="0" err="1">
                <a:solidFill>
                  <a:srgbClr val="202122"/>
                </a:solidFill>
                <a:effectLst/>
                <a:highlight>
                  <a:srgbClr val="FFFFFF"/>
                </a:highlight>
                <a:latin typeface="Arial" panose="020B0604020202020204" pitchFamily="34" charset="0"/>
              </a:rPr>
              <a:t>Obélix</a:t>
            </a:r>
            <a:r>
              <a:rPr lang="es-ES" b="0" i="0" dirty="0">
                <a:solidFill>
                  <a:srgbClr val="202122"/>
                </a:solidFill>
                <a:effectLst/>
                <a:highlight>
                  <a:srgbClr val="FFFFFF"/>
                </a:highlight>
                <a:latin typeface="Arial" panose="020B0604020202020204" pitchFamily="34" charset="0"/>
              </a:rPr>
              <a:t> devora un jabalí con patatas fritas, unos gansos deliciosos en su propio jugo, un rebaño de carneros, una tortilla francesa hecha con ocho docenas de huevos, un cardumen de peces, un buey, una vaca, unos terneros, una montaña de caviar de grano grueso (con sus pequeñas tostaditas), un camello con sus jorobas rellenas y un elefante a la aceituna entre otros alimentos de forma descomunal. Esto acaba con toda la comida de la cocina deprimiendo a </a:t>
            </a:r>
            <a:r>
              <a:rPr lang="es-ES" b="0" i="0" dirty="0" err="1">
                <a:solidFill>
                  <a:srgbClr val="202122"/>
                </a:solidFill>
                <a:effectLst/>
                <a:highlight>
                  <a:srgbClr val="FFFFFF"/>
                </a:highlight>
                <a:latin typeface="Arial" panose="020B0604020202020204" pitchFamily="34" charset="0"/>
              </a:rPr>
              <a:t>Mannekenpix</a:t>
            </a:r>
            <a:r>
              <a:rPr lang="es-ES" b="0" i="0" dirty="0">
                <a:solidFill>
                  <a:srgbClr val="202122"/>
                </a:solidFill>
                <a:effectLst/>
                <a:highlight>
                  <a:srgbClr val="FFFFFF"/>
                </a:highlight>
                <a:latin typeface="Arial" panose="020B0604020202020204" pitchFamily="34" charset="0"/>
              </a:rPr>
              <a:t>, pero desilusiona a </a:t>
            </a:r>
            <a:r>
              <a:rPr lang="es-ES" b="0" i="0" dirty="0" err="1">
                <a:solidFill>
                  <a:srgbClr val="202122"/>
                </a:solidFill>
                <a:effectLst/>
                <a:highlight>
                  <a:srgbClr val="FFFFFF"/>
                </a:highlight>
                <a:latin typeface="Arial" panose="020B0604020202020204" pitchFamily="34" charset="0"/>
              </a:rPr>
              <a:t>Obélix</a:t>
            </a:r>
            <a:r>
              <a:rPr lang="es-ES" b="0" i="0" dirty="0">
                <a:solidFill>
                  <a:srgbClr val="202122"/>
                </a:solidFill>
                <a:effectLst/>
                <a:highlight>
                  <a:srgbClr val="FFFFFF"/>
                </a:highlight>
                <a:latin typeface="Arial" panose="020B0604020202020204" pitchFamily="34" charset="0"/>
              </a:rPr>
              <a:t>, quien aún se queda con hambre diciendo que solo eran "entremeses".</a:t>
            </a:r>
          </a:p>
          <a:p>
            <a:pPr algn="l">
              <a:buFont typeface="+mj-lt"/>
              <a:buAutoNum type="arabicPeriod"/>
            </a:pPr>
            <a:r>
              <a:rPr lang="es-ES" b="1" i="0" dirty="0">
                <a:solidFill>
                  <a:srgbClr val="202122"/>
                </a:solidFill>
                <a:effectLst/>
                <a:highlight>
                  <a:srgbClr val="FFFFFF"/>
                </a:highlight>
                <a:latin typeface="Arial" panose="020B0604020202020204" pitchFamily="34" charset="0"/>
              </a:rPr>
              <a:t>Sobrevivir la cueva de la Bestia.</a:t>
            </a:r>
            <a:r>
              <a:rPr lang="es-ES" b="0" i="0" dirty="0">
                <a:solidFill>
                  <a:srgbClr val="202122"/>
                </a:solidFill>
                <a:effectLst/>
                <a:highlight>
                  <a:srgbClr val="FFFFFF"/>
                </a:highlight>
                <a:latin typeface="Arial" panose="020B0604020202020204" pitchFamily="34" charset="0"/>
              </a:rPr>
              <a:t> En una secuencia distintamente abstracta, nuestra pareja de héroes deben entrar a una cueva donde nadie ha logrado salir con vida. Ellos encuentran, entre otras cosas, una mano de esqueleto que los dirige, un partido de tenis que se juega con un cráneo, murciélagos y un tren subterráneo (en la </a:t>
            </a:r>
            <a:r>
              <a:rPr lang="es-ES" b="0" i="0" u="none" strike="noStrike" dirty="0">
                <a:solidFill>
                  <a:srgbClr val="3366CC"/>
                </a:solidFill>
                <a:effectLst/>
                <a:highlight>
                  <a:srgbClr val="FFFFFF"/>
                </a:highlight>
                <a:latin typeface="Arial" panose="020B0604020202020204" pitchFamily="34" charset="0"/>
                <a:hlinkClick r:id="rId8" tooltip="Estación de Alésia"/>
              </a:rPr>
              <a:t>estación de </a:t>
            </a:r>
            <a:r>
              <a:rPr lang="es-ES" b="0" i="0" u="none" strike="noStrike" dirty="0" err="1">
                <a:solidFill>
                  <a:srgbClr val="3366CC"/>
                </a:solidFill>
                <a:effectLst/>
                <a:highlight>
                  <a:srgbClr val="FFFFFF"/>
                </a:highlight>
                <a:latin typeface="Arial" panose="020B0604020202020204" pitchFamily="34" charset="0"/>
                <a:hlinkClick r:id="rId8" tooltip="Estación de Alésia"/>
              </a:rPr>
              <a:t>Alésia</a:t>
            </a:r>
            <a:r>
              <a:rPr lang="es-ES" b="0" i="0" dirty="0">
                <a:solidFill>
                  <a:srgbClr val="202122"/>
                </a:solidFill>
                <a:effectLst/>
                <a:highlight>
                  <a:srgbClr val="FFFFFF"/>
                </a:highlight>
                <a:latin typeface="Arial" panose="020B0604020202020204" pitchFamily="34" charset="0"/>
              </a:rPr>
              <a:t> del </a:t>
            </a:r>
            <a:r>
              <a:rPr lang="es-ES" b="0" i="0" u="none" strike="noStrike" dirty="0">
                <a:solidFill>
                  <a:srgbClr val="3366CC"/>
                </a:solidFill>
                <a:effectLst/>
                <a:highlight>
                  <a:srgbClr val="FFFFFF"/>
                </a:highlight>
                <a:latin typeface="Arial" panose="020B0604020202020204" pitchFamily="34" charset="0"/>
                <a:hlinkClick r:id="rId9" tooltip="Metro de París"/>
              </a:rPr>
              <a:t>metro de París</a:t>
            </a:r>
            <a:r>
              <a:rPr lang="es-ES" b="0" i="0" dirty="0">
                <a:solidFill>
                  <a:srgbClr val="202122"/>
                </a:solidFill>
                <a:effectLst/>
                <a:highlight>
                  <a:srgbClr val="FFFFFF"/>
                </a:highlight>
                <a:latin typeface="Arial" panose="020B0604020202020204" pitchFamily="34" charset="0"/>
              </a:rPr>
              <a:t>), antes de conocer la Bestia (la cual no se muestra en pantalla). Al lograr salir de la cueva, </a:t>
            </a:r>
            <a:r>
              <a:rPr lang="es-ES" b="0" i="0" dirty="0" err="1">
                <a:solidFill>
                  <a:srgbClr val="202122"/>
                </a:solidFill>
                <a:effectLst/>
                <a:highlight>
                  <a:srgbClr val="FFFFFF"/>
                </a:highlight>
                <a:latin typeface="Arial" panose="020B0604020202020204" pitchFamily="34" charset="0"/>
              </a:rPr>
              <a:t>Caius</a:t>
            </a:r>
            <a:r>
              <a:rPr lang="es-ES" b="0" i="0" dirty="0">
                <a:solidFill>
                  <a:srgbClr val="202122"/>
                </a:solidFill>
                <a:effectLst/>
                <a:highlight>
                  <a:srgbClr val="FFFFFF"/>
                </a:highlight>
                <a:latin typeface="Arial" panose="020B0604020202020204" pitchFamily="34" charset="0"/>
              </a:rPr>
              <a:t> les pregunta cómo era la bestia, a lo que </a:t>
            </a:r>
            <a:r>
              <a:rPr lang="es-ES" b="0" i="0" dirty="0" err="1">
                <a:solidFill>
                  <a:srgbClr val="202122"/>
                </a:solidFill>
                <a:effectLst/>
                <a:highlight>
                  <a:srgbClr val="FFFFFF"/>
                </a:highlight>
                <a:latin typeface="Arial" panose="020B0604020202020204" pitchFamily="34" charset="0"/>
              </a:rPr>
              <a:t>Obélix</a:t>
            </a:r>
            <a:r>
              <a:rPr lang="es-ES" b="0" i="0" dirty="0">
                <a:solidFill>
                  <a:srgbClr val="202122"/>
                </a:solidFill>
                <a:effectLst/>
                <a:highlight>
                  <a:srgbClr val="FFFFFF"/>
                </a:highlight>
                <a:latin typeface="Arial" panose="020B0604020202020204" pitchFamily="34" charset="0"/>
              </a:rPr>
              <a:t> responde «muy sabrosa».</a:t>
            </a:r>
          </a:p>
          <a:p>
            <a:pPr algn="l">
              <a:buFont typeface="+mj-lt"/>
              <a:buAutoNum type="arabicPeriod"/>
            </a:pPr>
            <a:r>
              <a:rPr lang="es-ES" b="1" i="0" dirty="0">
                <a:solidFill>
                  <a:srgbClr val="202122"/>
                </a:solidFill>
                <a:effectLst/>
                <a:highlight>
                  <a:srgbClr val="FFFFFF"/>
                </a:highlight>
                <a:latin typeface="Arial" panose="020B0604020202020204" pitchFamily="34" charset="0"/>
              </a:rPr>
              <a:t>Encontrar el Formulario A-38 en la Casa que Enloquece.</a:t>
            </a:r>
            <a:r>
              <a:rPr lang="es-ES" b="0" i="0" dirty="0">
                <a:solidFill>
                  <a:srgbClr val="202122"/>
                </a:solidFill>
                <a:effectLst/>
                <a:highlight>
                  <a:srgbClr val="FFFFFF"/>
                </a:highlight>
                <a:latin typeface="Arial" panose="020B0604020202020204" pitchFamily="34" charset="0"/>
              </a:rPr>
              <a:t> Una locura de edificio, formado por varias plantas, donde trabajan burócratas inútiles que redirigen a sus clientes a otros burócratas igualmente inútiles. Aunque la poción mágica no sirve para esta prueba y los ánimos de los dos galos empiezan a decaer, </a:t>
            </a:r>
            <a:r>
              <a:rPr lang="es-ES" b="0" i="0" dirty="0" err="1">
                <a:solidFill>
                  <a:srgbClr val="202122"/>
                </a:solidFill>
                <a:effectLst/>
                <a:highlight>
                  <a:srgbClr val="FFFFFF"/>
                </a:highlight>
                <a:latin typeface="Arial" panose="020B0604020202020204" pitchFamily="34" charset="0"/>
              </a:rPr>
              <a:t>Astérix</a:t>
            </a:r>
            <a:r>
              <a:rPr lang="es-ES" b="0" i="0" dirty="0">
                <a:solidFill>
                  <a:srgbClr val="202122"/>
                </a:solidFill>
                <a:effectLst/>
                <a:highlight>
                  <a:srgbClr val="FFFFFF"/>
                </a:highlight>
                <a:latin typeface="Arial" panose="020B0604020202020204" pitchFamily="34" charset="0"/>
              </a:rPr>
              <a:t> logra derrotarles usando su propio juego. El pequeño galo empieza a preguntarles sobre un formulario imaginario, el A-39, supuestamente requerido por el nuevo decreto, la «circular B-65», y consigue que los trabajadores caigan víctimas de su propia locura y sumiendo el lugar en un caos. Finalmente, el prefecto les da el formulario A-38 y enloquece del </a:t>
            </a:r>
            <a:r>
              <a:rPr lang="es-ES" b="0" i="1" dirty="0">
                <a:solidFill>
                  <a:srgbClr val="202122"/>
                </a:solidFill>
                <a:effectLst/>
                <a:highlight>
                  <a:srgbClr val="FFFFFF"/>
                </a:highlight>
                <a:latin typeface="Arial" panose="020B0604020202020204" pitchFamily="34" charset="0"/>
              </a:rPr>
              <a:t>shock</a:t>
            </a:r>
            <a:r>
              <a:rPr lang="es-ES" b="0" i="0" dirty="0">
                <a:solidFill>
                  <a:srgbClr val="202122"/>
                </a:solidFill>
                <a:effectLst/>
                <a:highlight>
                  <a:srgbClr val="FFFFFF"/>
                </a:highlight>
                <a:latin typeface="Arial" panose="020B0604020202020204" pitchFamily="34" charset="0"/>
              </a:rPr>
              <a:t>, al darse cuenta de su propia e inconsciente locura.</a:t>
            </a:r>
          </a:p>
          <a:p>
            <a:pPr algn="l">
              <a:buFont typeface="+mj-lt"/>
              <a:buAutoNum type="arabicPeriod"/>
            </a:pPr>
            <a:r>
              <a:rPr lang="es-ES" b="1" i="0" dirty="0">
                <a:solidFill>
                  <a:srgbClr val="202122"/>
                </a:solidFill>
                <a:effectLst/>
                <a:highlight>
                  <a:srgbClr val="FFFFFF"/>
                </a:highlight>
                <a:latin typeface="Arial" panose="020B0604020202020204" pitchFamily="34" charset="0"/>
              </a:rPr>
              <a:t>Cruzar un río en una cuerda invisible, sobre un río lleno de cocodrilos.</a:t>
            </a:r>
            <a:r>
              <a:rPr lang="es-ES" b="0" i="0" dirty="0">
                <a:solidFill>
                  <a:srgbClr val="202122"/>
                </a:solidFill>
                <a:effectLst/>
                <a:highlight>
                  <a:srgbClr val="FFFFFF"/>
                </a:highlight>
                <a:latin typeface="Arial" panose="020B0604020202020204" pitchFamily="34" charset="0"/>
              </a:rPr>
              <a:t> Tratan de cruzar por la cuerda haciendo equilibrio; sin embargo, el dúo cae por el precipicio y se pelean con los cocodrilos, consiguiendo cruzar el río.</a:t>
            </a:r>
          </a:p>
          <a:p>
            <a:pPr algn="l">
              <a:buFont typeface="+mj-lt"/>
              <a:buAutoNum type="arabicPeriod"/>
            </a:pPr>
            <a:r>
              <a:rPr lang="es-ES" b="1" i="0" dirty="0">
                <a:solidFill>
                  <a:srgbClr val="202122"/>
                </a:solidFill>
                <a:effectLst/>
                <a:highlight>
                  <a:srgbClr val="FFFFFF"/>
                </a:highlight>
                <a:latin typeface="Arial" panose="020B0604020202020204" pitchFamily="34" charset="0"/>
              </a:rPr>
              <a:t>Subir a la montaña y responder el acertijo del venerable anciano de la montaña.</a:t>
            </a:r>
            <a:r>
              <a:rPr lang="es-ES" b="0" i="0" dirty="0">
                <a:solidFill>
                  <a:srgbClr val="202122"/>
                </a:solidFill>
                <a:effectLst/>
                <a:highlight>
                  <a:srgbClr val="FFFFFF"/>
                </a:highlight>
                <a:latin typeface="Arial" panose="020B0604020202020204" pitchFamily="34" charset="0"/>
              </a:rPr>
              <a:t> Tras una dura escalada al pico de una montaña nevada, el desafío del anciano es determinar, con los ojos vendados, que grupo de toallas fue lavada con Olimpo, «el detergente de los dioses». </a:t>
            </a:r>
            <a:r>
              <a:rPr lang="es-ES" b="0" i="0" dirty="0" err="1">
                <a:solidFill>
                  <a:srgbClr val="202122"/>
                </a:solidFill>
                <a:effectLst/>
                <a:highlight>
                  <a:srgbClr val="FFFFFF"/>
                </a:highlight>
                <a:latin typeface="Arial" panose="020B0604020202020204" pitchFamily="34" charset="0"/>
              </a:rPr>
              <a:t>Astérix</a:t>
            </a:r>
            <a:r>
              <a:rPr lang="es-ES" b="0" i="0" dirty="0">
                <a:solidFill>
                  <a:srgbClr val="202122"/>
                </a:solidFill>
                <a:effectLst/>
                <a:highlight>
                  <a:srgbClr val="FFFFFF"/>
                </a:highlight>
                <a:latin typeface="Arial" panose="020B0604020202020204" pitchFamily="34" charset="0"/>
              </a:rPr>
              <a:t> realiza esta prueba con facilidad, en una parodia de los comerciales de detergentes para el lavado. Esto impresiona a los mismos dioses del Olimpo, hasta que Venus sugiere que se les otorgue la calidad de dioses a los galos, pero Júpiter se niega a hacerlo.</a:t>
            </a:r>
          </a:p>
          <a:p>
            <a:pPr algn="l">
              <a:buFont typeface="+mj-lt"/>
              <a:buAutoNum type="arabicPeriod"/>
            </a:pPr>
            <a:r>
              <a:rPr lang="es-ES" b="1" i="0" dirty="0">
                <a:solidFill>
                  <a:srgbClr val="202122"/>
                </a:solidFill>
                <a:effectLst/>
                <a:highlight>
                  <a:srgbClr val="FFFFFF"/>
                </a:highlight>
                <a:latin typeface="Arial" panose="020B0604020202020204" pitchFamily="34" charset="0"/>
              </a:rPr>
              <a:t>Pasar una noche en la Llanura Embrujada.</a:t>
            </a:r>
            <a:r>
              <a:rPr lang="es-ES" b="0" i="0" dirty="0">
                <a:solidFill>
                  <a:srgbClr val="202122"/>
                </a:solidFill>
                <a:effectLst/>
                <a:highlight>
                  <a:srgbClr val="FFFFFF"/>
                </a:highlight>
                <a:latin typeface="Arial" panose="020B0604020202020204" pitchFamily="34" charset="0"/>
              </a:rPr>
              <a:t> La llanura, embrujada por fantasmas de soldados romanos caídos, no es un lugar fácil para dormir. </a:t>
            </a:r>
            <a:r>
              <a:rPr lang="es-ES" b="0" i="0" dirty="0" err="1">
                <a:solidFill>
                  <a:srgbClr val="202122"/>
                </a:solidFill>
                <a:effectLst/>
                <a:highlight>
                  <a:srgbClr val="FFFFFF"/>
                </a:highlight>
                <a:latin typeface="Arial" panose="020B0604020202020204" pitchFamily="34" charset="0"/>
              </a:rPr>
              <a:t>Obélix</a:t>
            </a:r>
            <a:r>
              <a:rPr lang="es-ES" b="0" i="0" dirty="0">
                <a:solidFill>
                  <a:srgbClr val="202122"/>
                </a:solidFill>
                <a:effectLst/>
                <a:highlight>
                  <a:srgbClr val="FFFFFF"/>
                </a:highlight>
                <a:latin typeface="Arial" panose="020B0604020202020204" pitchFamily="34" charset="0"/>
              </a:rPr>
              <a:t> intenta pelear con ellos, pero no puede hacerles daño alguno. </a:t>
            </a:r>
            <a:r>
              <a:rPr lang="es-ES" b="0" i="0" dirty="0" err="1">
                <a:solidFill>
                  <a:srgbClr val="202122"/>
                </a:solidFill>
                <a:effectLst/>
                <a:highlight>
                  <a:srgbClr val="FFFFFF"/>
                </a:highlight>
                <a:latin typeface="Arial" panose="020B0604020202020204" pitchFamily="34" charset="0"/>
              </a:rPr>
              <a:t>Astérix</a:t>
            </a:r>
            <a:r>
              <a:rPr lang="es-ES" b="0" i="0" dirty="0">
                <a:solidFill>
                  <a:srgbClr val="202122"/>
                </a:solidFill>
                <a:effectLst/>
                <a:highlight>
                  <a:srgbClr val="FFFFFF"/>
                </a:highlight>
                <a:latin typeface="Arial" panose="020B0604020202020204" pitchFamily="34" charset="0"/>
              </a:rPr>
              <a:t> se despierta con el alboroto y, finalmente, tras sus quejidos, los fantasmas desaparecen.</a:t>
            </a:r>
          </a:p>
          <a:p>
            <a:pPr algn="l">
              <a:buFont typeface="+mj-lt"/>
              <a:buAutoNum type="arabicPeriod"/>
            </a:pPr>
            <a:r>
              <a:rPr lang="es-ES" b="1" i="0" dirty="0">
                <a:solidFill>
                  <a:srgbClr val="202122"/>
                </a:solidFill>
                <a:effectLst/>
                <a:highlight>
                  <a:srgbClr val="FFFFFF"/>
                </a:highlight>
                <a:latin typeface="Arial" panose="020B0604020202020204" pitchFamily="34" charset="0"/>
              </a:rPr>
              <a:t>Sobrevivir al </a:t>
            </a:r>
            <a:r>
              <a:rPr lang="es-ES" b="1" i="0" u="none" strike="noStrike" dirty="0">
                <a:solidFill>
                  <a:srgbClr val="3366CC"/>
                </a:solidFill>
                <a:effectLst/>
                <a:highlight>
                  <a:srgbClr val="FFFFFF"/>
                </a:highlight>
                <a:latin typeface="Arial" panose="020B0604020202020204" pitchFamily="34" charset="0"/>
                <a:hlinkClick r:id="rId10" tooltip="Circo Máximo"/>
              </a:rPr>
              <a:t>Circo Máximo</a:t>
            </a:r>
            <a:r>
              <a:rPr lang="es-ES" b="1" i="0" dirty="0">
                <a:solidFill>
                  <a:srgbClr val="202122"/>
                </a:solidFill>
                <a:effectLst/>
                <a:highlight>
                  <a:srgbClr val="FFFFFF"/>
                </a:highlight>
                <a:latin typeface="Arial" panose="020B0604020202020204" pitchFamily="34" charset="0"/>
              </a:rPr>
              <a:t>.</a:t>
            </a:r>
            <a:r>
              <a:rPr lang="es-ES" b="0" i="0" dirty="0">
                <a:solidFill>
                  <a:srgbClr val="202122"/>
                </a:solidFill>
                <a:effectLst/>
                <a:highlight>
                  <a:srgbClr val="FFFFFF"/>
                </a:highlight>
                <a:latin typeface="Arial" panose="020B0604020202020204" pitchFamily="34" charset="0"/>
              </a:rPr>
              <a:t> Cuando el dúo se despierta después de una noche en la llanura, se encuentran en Roma con sus queridos aldeanos, quienes han sido llevados para pelear en el Circo Máximo. Después de que los gladiadores sean derrotados, los animales son enviados y los galos transforman el Circo Máximo en un circo de la era moderna.</a:t>
            </a:r>
          </a:p>
          <a:p>
            <a:endParaRPr lang="es-ES" dirty="0"/>
          </a:p>
        </p:txBody>
      </p:sp>
      <p:sp>
        <p:nvSpPr>
          <p:cNvPr id="4" name="Marcador de número de diapositiva 3"/>
          <p:cNvSpPr>
            <a:spLocks noGrp="1"/>
          </p:cNvSpPr>
          <p:nvPr>
            <p:ph type="sldNum" sz="quarter" idx="5"/>
          </p:nvPr>
        </p:nvSpPr>
        <p:spPr/>
        <p:txBody>
          <a:bodyPr/>
          <a:lstStyle/>
          <a:p>
            <a:fld id="{ECB203D2-BE13-4097-AE66-9A66F1248F3D}" type="slidenum">
              <a:rPr lang="es-ES" smtClean="0"/>
              <a:t>9</a:t>
            </a:fld>
            <a:endParaRPr lang="es-ES"/>
          </a:p>
        </p:txBody>
      </p:sp>
    </p:spTree>
    <p:extLst>
      <p:ext uri="{BB962C8B-B14F-4D97-AF65-F5344CB8AC3E}">
        <p14:creationId xmlns:p14="http://schemas.microsoft.com/office/powerpoint/2010/main" val="186699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Hace unos años, la decana de la Facultad de Empresariales de la Universidad de Leicester, la doctora </a:t>
            </a:r>
            <a:r>
              <a:rPr lang="es-ES" dirty="0" err="1"/>
              <a:t>Zoe</a:t>
            </a:r>
            <a:r>
              <a:rPr lang="es-ES" dirty="0"/>
              <a:t> </a:t>
            </a:r>
            <a:r>
              <a:rPr lang="es-ES" dirty="0" err="1"/>
              <a:t>Radnor</a:t>
            </a:r>
            <a:r>
              <a:rPr lang="es-ES" dirty="0"/>
              <a:t>, intentó comprender las razones del "libro de bicicletas" que descubrió en un hospital inglés que estaba estudiando. Todo el personal que llegaba al trabajo en bicicleta firmaba habitualmente un libro de registro en la puerta principal. Cientos de estos registros, una vez llenos, se habían recogido y almacenado durante décadas en cajas claramente marcadas. "¿Por qué? preguntó el profesor </a:t>
            </a:r>
            <a:r>
              <a:rPr lang="es-ES" dirty="0" err="1"/>
              <a:t>Radnor</a:t>
            </a:r>
            <a:r>
              <a:rPr lang="es-ES" dirty="0"/>
              <a:t>. Nadie lo sabía.</a:t>
            </a:r>
          </a:p>
          <a:p>
            <a:r>
              <a:rPr lang="es-ES" dirty="0"/>
              <a:t>La respuesta requirió un poco de investigación. Los primeros libros databan de la Segunda Guerra Mundial, cuando el racionamiento de combustible era la regla del día y los empleados que se desplazaban en bicicleta ganaban créditos extra en raciones de comida por ahorrar gasolina. Ahora, tres cuartos de siglo más tarde, el proceso de los libros en bicicleta seguía vivo y bien arraigado en el tronco encefálico de la organización, no en su corteza cerebral. Era puro despilfarro.</a:t>
            </a:r>
          </a:p>
          <a:p>
            <a:endParaRPr lang="es-ES" dirty="0"/>
          </a:p>
        </p:txBody>
      </p:sp>
      <p:sp>
        <p:nvSpPr>
          <p:cNvPr id="4" name="Marcador de número de diapositiva 3"/>
          <p:cNvSpPr>
            <a:spLocks noGrp="1"/>
          </p:cNvSpPr>
          <p:nvPr>
            <p:ph type="sldNum" sz="quarter" idx="5"/>
          </p:nvPr>
        </p:nvSpPr>
        <p:spPr/>
        <p:txBody>
          <a:bodyPr/>
          <a:lstStyle/>
          <a:p>
            <a:fld id="{ECB203D2-BE13-4097-AE66-9A66F1248F3D}" type="slidenum">
              <a:rPr lang="es-ES" smtClean="0"/>
              <a:t>12</a:t>
            </a:fld>
            <a:endParaRPr lang="es-ES"/>
          </a:p>
        </p:txBody>
      </p:sp>
    </p:spTree>
    <p:extLst>
      <p:ext uri="{BB962C8B-B14F-4D97-AF65-F5344CB8AC3E}">
        <p14:creationId xmlns:p14="http://schemas.microsoft.com/office/powerpoint/2010/main" val="6382571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La historia de la novela habla de un capitán del Ejército peruano, Pantaleón Pantoja, quien se ve involucrado, muy a su pesar, por sus superiores en una misión para satisfacer las necesidades sexuales de un grupo de soldados destinados en la Amazonía Peruana. Pantoja es escogido para llevar a cabo dicha misión por ser un militar modelo, sin vicios ni hijos.  Pantaleón desecha al principio la idea porque atenta contra la base de sus principios, pero se ve obligado a realizarla. Decide sanear la zona y la base ya que estaban en muy mal estado, y no le dice nada a su esposa Francisca («Pochita»), ya que su misión es totalmente secreta. </a:t>
            </a:r>
          </a:p>
          <a:p>
            <a:r>
              <a:rPr lang="es-ES" dirty="0"/>
              <a:t>Es así como con todo su talento para administrar, "Panta", como le llaman las visitadoras, organiza un servicio de prostitución para las bases del ejército llama </a:t>
            </a:r>
            <a:r>
              <a:rPr lang="es-ES" b="1" dirty="0"/>
              <a:t>Servicio de Visitadoras para Guarniciones, Puestos de Frontera y Afines (SVGPFA)</a:t>
            </a:r>
            <a:endParaRPr lang="es-ES" dirty="0"/>
          </a:p>
          <a:p>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se convierte en la unidad más eficiente de la institución castrense.</a:t>
            </a:r>
          </a:p>
          <a:p>
            <a:endParaRPr lang="es-ES" dirty="0"/>
          </a:p>
          <a:p>
            <a:r>
              <a:rPr lang="es-ES" dirty="0"/>
              <a:t>El servicio que pretende llevar a cabo Pantoja consiste en llevar prostitutas («visitadoras») a los cuarteles de Iquitos, donde deben complacer a los soldados primero para luego extenderse a rangos superiores (servicios denominados «prestaciones»), siendo todo el asunto secreto. Entre dichas meretrices se encuentra una mujer muy seductora, Olga Arellano (apodada «La Colombiana»), con la que tuvo sexo a escondidas de su esposa y su </a:t>
            </a:r>
            <a:r>
              <a:rPr lang="es-ES" dirty="0" err="1"/>
              <a:t>jefe,n</a:t>
            </a:r>
            <a:r>
              <a:rPr lang="es-ES" dirty="0"/>
              <a:t>​ la cual se involucra con Pantaleón, llegando este a serle infiel a Francisca.</a:t>
            </a:r>
          </a:p>
          <a:p>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para dar paso a otros recursos con la sustitución de las técnicas indirectas por la presentación de material bruto: cartas, documentos oficiales, memorándums, diálogos. Nos descubre un hilarante sentido del humor antes oculto en su obra, sátira e ironía que enriquecieron su universo literario.</a:t>
            </a:r>
          </a:p>
          <a:p>
            <a:endParaRPr lang="es-ES" dirty="0"/>
          </a:p>
        </p:txBody>
      </p:sp>
      <p:sp>
        <p:nvSpPr>
          <p:cNvPr id="4" name="Marcador de número de diapositiva 3"/>
          <p:cNvSpPr>
            <a:spLocks noGrp="1"/>
          </p:cNvSpPr>
          <p:nvPr>
            <p:ph type="sldNum" sz="quarter" idx="5"/>
          </p:nvPr>
        </p:nvSpPr>
        <p:spPr/>
        <p:txBody>
          <a:bodyPr/>
          <a:lstStyle/>
          <a:p>
            <a:fld id="{ECB203D2-BE13-4097-AE66-9A66F1248F3D}" type="slidenum">
              <a:rPr lang="es-ES" smtClean="0"/>
              <a:t>17</a:t>
            </a:fld>
            <a:endParaRPr lang="es-ES"/>
          </a:p>
        </p:txBody>
      </p:sp>
    </p:spTree>
    <p:extLst>
      <p:ext uri="{BB962C8B-B14F-4D97-AF65-F5344CB8AC3E}">
        <p14:creationId xmlns:p14="http://schemas.microsoft.com/office/powerpoint/2010/main" val="35448017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Nadie se sorprendió más que el propio médico. El dibujo era inconfundible. Mostraba a la artista -una niña de 7 años- en la mesa de exploración. Su hermana mayor estaba sentada cerca, en una silla, al igual que su madre, que acunaba a su hermana pequeña. El médico estaba sentado frente al ordenador, de espaldas a la paciente y a todos los demás. Todos sonreían. El dibujo estaba cuidadosamente realizado con bellos colores y detalles, y no se podía pasar por alto el mensaje. Al ver el dibujo, el médico escribió un pie de foto para él: "La ley de estímulo económico ha destinado 20.000 millones de dólares a la tecnología de la información sanitaria, financiando en gran parte incentivos para la historia clínica electrónica. Me pregunto cuánto costará realmente esta tecnología".</a:t>
            </a:r>
          </a:p>
          <a:p>
            <a:endParaRPr lang="es-ES" dirty="0"/>
          </a:p>
        </p:txBody>
      </p:sp>
      <p:sp>
        <p:nvSpPr>
          <p:cNvPr id="4" name="Marcador de número de diapositiva 3"/>
          <p:cNvSpPr>
            <a:spLocks noGrp="1"/>
          </p:cNvSpPr>
          <p:nvPr>
            <p:ph type="sldNum" sz="quarter" idx="5"/>
          </p:nvPr>
        </p:nvSpPr>
        <p:spPr/>
        <p:txBody>
          <a:bodyPr/>
          <a:lstStyle/>
          <a:p>
            <a:fld id="{ECB203D2-BE13-4097-AE66-9A66F1248F3D}" type="slidenum">
              <a:rPr lang="es-ES" smtClean="0"/>
              <a:t>37</a:t>
            </a:fld>
            <a:endParaRPr lang="es-ES"/>
          </a:p>
        </p:txBody>
      </p:sp>
    </p:spTree>
    <p:extLst>
      <p:ext uri="{BB962C8B-B14F-4D97-AF65-F5344CB8AC3E}">
        <p14:creationId xmlns:p14="http://schemas.microsoft.com/office/powerpoint/2010/main" val="2583583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Con la intención de modernizar y agilizar los procesos, se ha realizado una transición hacia el papel cero en la administración pública. Un cambio que ha supuesto la despersonalización de los trámites y ha resultado, en muchos casos, una barrera para aquellas personas que no están tan familiarizadas con la tecnología, como son muchas personas mayores</a:t>
            </a:r>
          </a:p>
        </p:txBody>
      </p:sp>
      <p:sp>
        <p:nvSpPr>
          <p:cNvPr id="4" name="Marcador de número de diapositiva 3"/>
          <p:cNvSpPr>
            <a:spLocks noGrp="1"/>
          </p:cNvSpPr>
          <p:nvPr>
            <p:ph type="sldNum" sz="quarter" idx="5"/>
          </p:nvPr>
        </p:nvSpPr>
        <p:spPr/>
        <p:txBody>
          <a:bodyPr/>
          <a:lstStyle/>
          <a:p>
            <a:fld id="{ECB203D2-BE13-4097-AE66-9A66F1248F3D}" type="slidenum">
              <a:rPr lang="es-ES" smtClean="0"/>
              <a:t>40</a:t>
            </a:fld>
            <a:endParaRPr lang="es-ES"/>
          </a:p>
        </p:txBody>
      </p:sp>
    </p:spTree>
    <p:extLst>
      <p:ext uri="{BB962C8B-B14F-4D97-AF65-F5344CB8AC3E}">
        <p14:creationId xmlns:p14="http://schemas.microsoft.com/office/powerpoint/2010/main" val="2211801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Porter, J., Boyd, C., </a:t>
            </a:r>
            <a:r>
              <a:rPr lang="en-US" dirty="0" err="1"/>
              <a:t>Skandari</a:t>
            </a:r>
            <a:r>
              <a:rPr lang="en-US" dirty="0"/>
              <a:t>, M.R. et al. Revisiting the Time Needed to Provide Adult Primary Care. J GEN INTERN MED 38, 147–155 (2023). https://doi.org/10.1007/s11606-022-07707-x</a:t>
            </a:r>
          </a:p>
          <a:p>
            <a:r>
              <a:rPr lang="es-ES" sz="1800" b="0" i="0" u="none" strike="noStrike" baseline="0" dirty="0">
                <a:solidFill>
                  <a:srgbClr val="000000"/>
                </a:solidFill>
                <a:latin typeface="Zilla Slab"/>
              </a:rPr>
              <a:t>tiempo necesario para proporcionar los cuidados de AP, que, según los estándares de atención, necesita la población adulta </a:t>
            </a:r>
            <a:endParaRPr lang="es-ES" dirty="0"/>
          </a:p>
        </p:txBody>
      </p:sp>
      <p:sp>
        <p:nvSpPr>
          <p:cNvPr id="4" name="Marcador de número de diapositiva 3"/>
          <p:cNvSpPr>
            <a:spLocks noGrp="1"/>
          </p:cNvSpPr>
          <p:nvPr>
            <p:ph type="sldNum" sz="quarter" idx="5"/>
          </p:nvPr>
        </p:nvSpPr>
        <p:spPr/>
        <p:txBody>
          <a:bodyPr/>
          <a:lstStyle/>
          <a:p>
            <a:fld id="{ECB203D2-BE13-4097-AE66-9A66F1248F3D}" type="slidenum">
              <a:rPr lang="es-ES" smtClean="0"/>
              <a:t>44</a:t>
            </a:fld>
            <a:endParaRPr lang="es-ES"/>
          </a:p>
        </p:txBody>
      </p:sp>
    </p:spTree>
    <p:extLst>
      <p:ext uri="{BB962C8B-B14F-4D97-AF65-F5344CB8AC3E}">
        <p14:creationId xmlns:p14="http://schemas.microsoft.com/office/powerpoint/2010/main" val="2146677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800" dirty="0">
                <a:effectLst/>
                <a:latin typeface="Aptos" panose="020B0004020202020204" pitchFamily="34" charset="0"/>
                <a:ea typeface="Aptos" panose="020B0004020202020204" pitchFamily="34" charset="0"/>
                <a:cs typeface="Times New Roman" panose="02020603050405020304" pitchFamily="18" charset="0"/>
              </a:rPr>
              <a:t>La </a:t>
            </a:r>
            <a:r>
              <a:rPr lang="es-ES" sz="1800" dirty="0" err="1">
                <a:effectLst/>
                <a:latin typeface="Aptos" panose="020B0004020202020204" pitchFamily="34" charset="0"/>
                <a:ea typeface="Aptos" panose="020B0004020202020204" pitchFamily="34" charset="0"/>
                <a:cs typeface="Times New Roman" panose="02020603050405020304" pitchFamily="18" charset="0"/>
              </a:rPr>
              <a:t>Leadership</a:t>
            </a:r>
            <a:r>
              <a:rPr lang="es-ES" sz="1800" dirty="0">
                <a:effectLst/>
                <a:latin typeface="Aptos" panose="020B0004020202020204" pitchFamily="34" charset="0"/>
                <a:ea typeface="Aptos" panose="020B0004020202020204" pitchFamily="34" charset="0"/>
                <a:cs typeface="Times New Roman" panose="02020603050405020304" pitchFamily="18" charset="0"/>
              </a:rPr>
              <a:t> Alliance (Alliance), convocada por el </a:t>
            </a:r>
            <a:r>
              <a:rPr lang="es-ES" sz="1800" dirty="0" err="1">
                <a:effectLst/>
                <a:latin typeface="Aptos" panose="020B0004020202020204" pitchFamily="34" charset="0"/>
                <a:ea typeface="Aptos" panose="020B0004020202020204" pitchFamily="34" charset="0"/>
                <a:cs typeface="Times New Roman" panose="02020603050405020304" pitchFamily="18" charset="0"/>
              </a:rPr>
              <a:t>Institute</a:t>
            </a:r>
            <a:r>
              <a:rPr lang="es-ES" sz="1800" dirty="0">
                <a:effectLst/>
                <a:latin typeface="Aptos" panose="020B0004020202020204" pitchFamily="34" charset="0"/>
                <a:ea typeface="Aptos" panose="020B0004020202020204" pitchFamily="34" charset="0"/>
                <a:cs typeface="Times New Roman" panose="02020603050405020304" pitchFamily="18" charset="0"/>
              </a:rPr>
              <a:t> </a:t>
            </a:r>
            <a:r>
              <a:rPr lang="es-ES" sz="1800" dirty="0" err="1">
                <a:effectLst/>
                <a:latin typeface="Aptos" panose="020B0004020202020204" pitchFamily="34" charset="0"/>
                <a:ea typeface="Aptos" panose="020B0004020202020204" pitchFamily="34" charset="0"/>
                <a:cs typeface="Times New Roman" panose="02020603050405020304" pitchFamily="18" charset="0"/>
              </a:rPr>
              <a:t>for</a:t>
            </a:r>
            <a:r>
              <a:rPr lang="es-ES" sz="1800" dirty="0">
                <a:effectLst/>
                <a:latin typeface="Aptos" panose="020B0004020202020204" pitchFamily="34" charset="0"/>
                <a:ea typeface="Aptos" panose="020B0004020202020204" pitchFamily="34" charset="0"/>
                <a:cs typeface="Times New Roman" panose="02020603050405020304" pitchFamily="18" charset="0"/>
              </a:rPr>
              <a:t> </a:t>
            </a:r>
            <a:r>
              <a:rPr lang="es-ES" sz="1800" dirty="0" err="1">
                <a:effectLst/>
                <a:latin typeface="Aptos" panose="020B0004020202020204" pitchFamily="34" charset="0"/>
                <a:ea typeface="Aptos" panose="020B0004020202020204" pitchFamily="34" charset="0"/>
                <a:cs typeface="Times New Roman" panose="02020603050405020304" pitchFamily="18" charset="0"/>
              </a:rPr>
              <a:t>Healthcare</a:t>
            </a:r>
            <a:r>
              <a:rPr lang="es-ES" sz="1800" dirty="0">
                <a:effectLst/>
                <a:latin typeface="Aptos" panose="020B0004020202020204" pitchFamily="34" charset="0"/>
                <a:ea typeface="Aptos" panose="020B0004020202020204" pitchFamily="34" charset="0"/>
                <a:cs typeface="Times New Roman" panose="02020603050405020304" pitchFamily="18" charset="0"/>
              </a:rPr>
              <a:t> </a:t>
            </a:r>
            <a:r>
              <a:rPr lang="es-ES" sz="1800" dirty="0" err="1">
                <a:effectLst/>
                <a:latin typeface="Aptos" panose="020B0004020202020204" pitchFamily="34" charset="0"/>
                <a:ea typeface="Aptos" panose="020B0004020202020204" pitchFamily="34" charset="0"/>
                <a:cs typeface="Times New Roman" panose="02020603050405020304" pitchFamily="18" charset="0"/>
              </a:rPr>
              <a:t>Improvement</a:t>
            </a:r>
            <a:r>
              <a:rPr lang="es-ES" sz="1800" dirty="0">
                <a:effectLst/>
                <a:latin typeface="Aptos" panose="020B0004020202020204" pitchFamily="34" charset="0"/>
                <a:ea typeface="Aptos" panose="020B0004020202020204" pitchFamily="34" charset="0"/>
                <a:cs typeface="Times New Roman" panose="02020603050405020304" pitchFamily="18" charset="0"/>
              </a:rPr>
              <a:t>, está formada por unos 40 hospitales, asociaciones y otros sistemas asistenciales norteamericanos comprometidos con la promesa del "Triple Objetivo": mejorar la atención a las personas, </a:t>
            </a:r>
          </a:p>
          <a:p>
            <a:r>
              <a:rPr lang="es-ES" sz="1800" dirty="0">
                <a:effectLst/>
                <a:latin typeface="Aptos" panose="020B0004020202020204" pitchFamily="34" charset="0"/>
                <a:ea typeface="Aptos" panose="020B0004020202020204" pitchFamily="34" charset="0"/>
                <a:cs typeface="Times New Roman" panose="02020603050405020304" pitchFamily="18" charset="0"/>
              </a:rPr>
              <a:t>mejorar la salud de las poblaciones y </a:t>
            </a:r>
          </a:p>
          <a:p>
            <a:r>
              <a:rPr lang="es-ES" sz="1800" dirty="0">
                <a:effectLst/>
                <a:latin typeface="Aptos" panose="020B0004020202020204" pitchFamily="34" charset="0"/>
                <a:ea typeface="Aptos" panose="020B0004020202020204" pitchFamily="34" charset="0"/>
                <a:cs typeface="Times New Roman" panose="02020603050405020304" pitchFamily="18" charset="0"/>
              </a:rPr>
              <a:t>reducir los costes sanitarios per cápita. </a:t>
            </a:r>
          </a:p>
          <a:p>
            <a:r>
              <a:rPr lang="es-ES" sz="1800" dirty="0">
                <a:effectLst/>
                <a:latin typeface="Aptos" panose="020B0004020202020204" pitchFamily="34" charset="0"/>
                <a:ea typeface="Aptos" panose="020B0004020202020204" pitchFamily="34" charset="0"/>
                <a:cs typeface="Times New Roman" panose="02020603050405020304" pitchFamily="18" charset="0"/>
              </a:rPr>
              <a:t>Los participantes en la Alianza han definido, y perfeccionan continuamente, una serie de principios de "rediseño radical" para guiar los cambios transformadores en la prestación de asistencia sanitaria. Uno de los principios de rediseño es "Hacerlo fácil". Este principio exige la eliminación continua de las barreras administrativas que aportan poco o ningún valor a la asistencia, obstaculizan el trabajo de los médicos, frustran a pacientes y familiares y hacen perder tiempo y otros recursos</a:t>
            </a:r>
          </a:p>
          <a:p>
            <a:endParaRPr lang="es-ES" sz="1800" dirty="0">
              <a:effectLst/>
              <a:latin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Más de 100 organizaciones participaron en la coalición Romper las reglas para mejorar la atención sanitaria, y en una semana se identificaron más de 600 reglas. Líderes ejecutivos colaboraron para solicitar y luego tomar medidas sobre los mitos, hábitos y "reglas" obsoletas que se interponen en el camino de la experiencia asistencial.</a:t>
            </a:r>
          </a:p>
          <a:p>
            <a:endParaRPr lang="es-ES" dirty="0"/>
          </a:p>
        </p:txBody>
      </p:sp>
      <p:sp>
        <p:nvSpPr>
          <p:cNvPr id="4" name="Marcador de número de diapositiva 3"/>
          <p:cNvSpPr>
            <a:spLocks noGrp="1"/>
          </p:cNvSpPr>
          <p:nvPr>
            <p:ph type="sldNum" sz="quarter" idx="5"/>
          </p:nvPr>
        </p:nvSpPr>
        <p:spPr/>
        <p:txBody>
          <a:bodyPr/>
          <a:lstStyle/>
          <a:p>
            <a:fld id="{ECB203D2-BE13-4097-AE66-9A66F1248F3D}" type="slidenum">
              <a:rPr lang="es-ES" smtClean="0"/>
              <a:t>45</a:t>
            </a:fld>
            <a:endParaRPr lang="es-ES"/>
          </a:p>
        </p:txBody>
      </p:sp>
    </p:spTree>
    <p:extLst>
      <p:ext uri="{BB962C8B-B14F-4D97-AF65-F5344CB8AC3E}">
        <p14:creationId xmlns:p14="http://schemas.microsoft.com/office/powerpoint/2010/main" val="34185551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"Si pudiera romper o cambiar cualquier norma al servicio de una mejor experiencia asistencial para los pacientes o el personal, ¿cuál sería?".</a:t>
            </a:r>
          </a:p>
          <a:p>
            <a:endParaRPr lang="es-ES" dirty="0"/>
          </a:p>
          <a:p>
            <a:endParaRPr lang="es-ES" dirty="0"/>
          </a:p>
        </p:txBody>
      </p:sp>
      <p:sp>
        <p:nvSpPr>
          <p:cNvPr id="4" name="Marcador de número de diapositiva 3"/>
          <p:cNvSpPr>
            <a:spLocks noGrp="1"/>
          </p:cNvSpPr>
          <p:nvPr>
            <p:ph type="sldNum" sz="quarter" idx="5"/>
          </p:nvPr>
        </p:nvSpPr>
        <p:spPr/>
        <p:txBody>
          <a:bodyPr/>
          <a:lstStyle/>
          <a:p>
            <a:fld id="{ECB203D2-BE13-4097-AE66-9A66F1248F3D}" type="slidenum">
              <a:rPr lang="es-ES" smtClean="0"/>
              <a:t>47</a:t>
            </a:fld>
            <a:endParaRPr lang="es-ES"/>
          </a:p>
        </p:txBody>
      </p:sp>
    </p:spTree>
    <p:extLst>
      <p:ext uri="{BB962C8B-B14F-4D97-AF65-F5344CB8AC3E}">
        <p14:creationId xmlns:p14="http://schemas.microsoft.com/office/powerpoint/2010/main" val="28178621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El personal del </a:t>
            </a:r>
            <a:r>
              <a:rPr lang="es-ES" dirty="0" err="1"/>
              <a:t>Institute</a:t>
            </a:r>
            <a:r>
              <a:rPr lang="es-ES" dirty="0"/>
              <a:t> </a:t>
            </a:r>
            <a:r>
              <a:rPr lang="es-ES" dirty="0" err="1"/>
              <a:t>for</a:t>
            </a:r>
            <a:r>
              <a:rPr lang="es-ES" dirty="0"/>
              <a:t> </a:t>
            </a:r>
            <a:r>
              <a:rPr lang="es-ES" dirty="0" err="1"/>
              <a:t>Healthcare</a:t>
            </a:r>
            <a:r>
              <a:rPr lang="es-ES" dirty="0"/>
              <a:t> </a:t>
            </a:r>
            <a:r>
              <a:rPr lang="es-ES" dirty="0" err="1"/>
              <a:t>Improvement</a:t>
            </a:r>
            <a:r>
              <a:rPr lang="es-ES" dirty="0"/>
              <a:t> revisó todas las normas propuestas por los participantes y clasifico las normas «a romper» en 3 tipos:</a:t>
            </a:r>
          </a:p>
          <a:p>
            <a:endParaRPr lang="es-ES" dirty="0"/>
          </a:p>
          <a:p>
            <a:r>
              <a:rPr lang="es-ES" dirty="0"/>
              <a:t>1. Hábitos arraigados en comportamientos organizativos, basados en interpretaciones erróneas y con poco o ningún fundamento real en requisitos legales, reglamentarios o administrativos (por ejemplo, prohibir que haya agua potable a disposición del personal en los puestos de enfermería).</a:t>
            </a:r>
          </a:p>
          <a:p>
            <a:endParaRPr lang="es-ES" dirty="0"/>
          </a:p>
          <a:p>
            <a:r>
              <a:rPr lang="es-ES" dirty="0"/>
              <a:t>2. Requisitos específicos de la organización que las autoridades locales podrían cambiar sin infringir ningún estatuto o reglamento formal (por ejemplo, obligar a los pacientes y familiares a pagar por el aparcamiento o restringir las horas de visita).</a:t>
            </a:r>
          </a:p>
          <a:p>
            <a:endParaRPr lang="es-ES" dirty="0"/>
          </a:p>
          <a:p>
            <a:r>
              <a:rPr lang="es-ES" dirty="0"/>
              <a:t>3. Requisitos legales y reglamentarios reales (por ejemplo, la «norma de los 3 días» para el acceso de los pacientes a los centros de enfermería especializada).</a:t>
            </a:r>
          </a:p>
          <a:p>
            <a:endParaRPr lang="es-ES" dirty="0"/>
          </a:p>
          <a:p>
            <a:r>
              <a:rPr lang="es-ES" dirty="0"/>
              <a:t>De las 342 normas recopiladas, 57 (16%) eran de tipo 1; 211 (62%) de tipo 2; y 74 (22%) eran de tipo 3.</a:t>
            </a:r>
          </a:p>
          <a:p>
            <a:r>
              <a:rPr lang="es-ES" b="0" i="0" dirty="0">
                <a:solidFill>
                  <a:srgbClr val="0A0405"/>
                </a:solidFill>
                <a:effectLst/>
                <a:highlight>
                  <a:srgbClr val="F8F9FB"/>
                </a:highlight>
                <a:latin typeface="arial" panose="020B0604020202020204" pitchFamily="34" charset="0"/>
              </a:rPr>
              <a:t>el 78% de las sugerencias recibidas entraban en el ámbito de actuación de cada organización y las reglas a las que se referían podían ser modificadas, adaptadas o eliminadas sin problemas y sin pedir permiso.</a:t>
            </a:r>
            <a:endParaRPr lang="es-ES" dirty="0"/>
          </a:p>
        </p:txBody>
      </p:sp>
      <p:sp>
        <p:nvSpPr>
          <p:cNvPr id="4" name="Marcador de número de diapositiva 3"/>
          <p:cNvSpPr>
            <a:spLocks noGrp="1"/>
          </p:cNvSpPr>
          <p:nvPr>
            <p:ph type="sldNum" sz="quarter" idx="5"/>
          </p:nvPr>
        </p:nvSpPr>
        <p:spPr/>
        <p:txBody>
          <a:bodyPr/>
          <a:lstStyle/>
          <a:p>
            <a:fld id="{ECB203D2-BE13-4097-AE66-9A66F1248F3D}" type="slidenum">
              <a:rPr lang="es-ES" smtClean="0"/>
              <a:t>48</a:t>
            </a:fld>
            <a:endParaRPr lang="es-ES"/>
          </a:p>
        </p:txBody>
      </p:sp>
    </p:spTree>
    <p:extLst>
      <p:ext uri="{BB962C8B-B14F-4D97-AF65-F5344CB8AC3E}">
        <p14:creationId xmlns:p14="http://schemas.microsoft.com/office/powerpoint/2010/main" val="8993278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https://www.jotdown.es/2023/05/burocracia-oficina-nadie-puede-oir-gritos/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b="0" i="0" dirty="0">
                <a:solidFill>
                  <a:srgbClr val="000000"/>
                </a:solidFill>
                <a:effectLst/>
                <a:highlight>
                  <a:srgbClr val="FFFFFF"/>
                </a:highlight>
                <a:latin typeface="Georgia" panose="02040502050405020303" pitchFamily="18" charset="0"/>
              </a:rPr>
              <a:t>Burocracia: en la oficina nadie puede oír tus gritos</a:t>
            </a:r>
          </a:p>
          <a:p>
            <a:endParaRPr lang="es-ES" dirty="0"/>
          </a:p>
        </p:txBody>
      </p:sp>
      <p:sp>
        <p:nvSpPr>
          <p:cNvPr id="4" name="Marcador de número de diapositiva 3"/>
          <p:cNvSpPr>
            <a:spLocks noGrp="1"/>
          </p:cNvSpPr>
          <p:nvPr>
            <p:ph type="sldNum" sz="quarter" idx="5"/>
          </p:nvPr>
        </p:nvSpPr>
        <p:spPr/>
        <p:txBody>
          <a:bodyPr/>
          <a:lstStyle/>
          <a:p>
            <a:fld id="{ECB203D2-BE13-4097-AE66-9A66F1248F3D}" type="slidenum">
              <a:rPr lang="es-ES" smtClean="0"/>
              <a:t>49</a:t>
            </a:fld>
            <a:endParaRPr lang="es-ES"/>
          </a:p>
        </p:txBody>
      </p:sp>
    </p:spTree>
    <p:extLst>
      <p:ext uri="{BB962C8B-B14F-4D97-AF65-F5344CB8AC3E}">
        <p14:creationId xmlns:p14="http://schemas.microsoft.com/office/powerpoint/2010/main" val="23304803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CB203D2-BE13-4097-AE66-9A66F1248F3D}" type="slidenum">
              <a:rPr lang="es-ES" smtClean="0"/>
              <a:t>50</a:t>
            </a:fld>
            <a:endParaRPr lang="es-ES"/>
          </a:p>
        </p:txBody>
      </p:sp>
    </p:spTree>
    <p:extLst>
      <p:ext uri="{BB962C8B-B14F-4D97-AF65-F5344CB8AC3E}">
        <p14:creationId xmlns:p14="http://schemas.microsoft.com/office/powerpoint/2010/main" val="1415989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EEF4B2-3FF0-8494-32F9-CAFCDC08079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A158AA-0833-97FB-AFF7-30D837A65D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69E5731-529D-117C-9C30-4CDD3EF8622E}"/>
              </a:ext>
            </a:extLst>
          </p:cNvPr>
          <p:cNvSpPr>
            <a:spLocks noGrp="1"/>
          </p:cNvSpPr>
          <p:nvPr>
            <p:ph type="dt" sz="half" idx="10"/>
          </p:nvPr>
        </p:nvSpPr>
        <p:spPr/>
        <p:txBody>
          <a:bodyPr/>
          <a:lstStyle/>
          <a:p>
            <a:fld id="{B114D47E-EB5D-4C2F-9327-9F3FF510AFDB}" type="datetimeFigureOut">
              <a:rPr lang="es-ES" smtClean="0"/>
              <a:t>12/10/2024</a:t>
            </a:fld>
            <a:endParaRPr lang="es-ES"/>
          </a:p>
        </p:txBody>
      </p:sp>
      <p:sp>
        <p:nvSpPr>
          <p:cNvPr id="5" name="Marcador de pie de página 4">
            <a:extLst>
              <a:ext uri="{FF2B5EF4-FFF2-40B4-BE49-F238E27FC236}">
                <a16:creationId xmlns:a16="http://schemas.microsoft.com/office/drawing/2014/main" id="{752416B5-870D-BC37-C57E-C2EE1F99C1D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7BB12D1-5DC7-8F04-FB19-69C1D68AD365}"/>
              </a:ext>
            </a:extLst>
          </p:cNvPr>
          <p:cNvSpPr>
            <a:spLocks noGrp="1"/>
          </p:cNvSpPr>
          <p:nvPr>
            <p:ph type="sldNum" sz="quarter" idx="12"/>
          </p:nvPr>
        </p:nvSpPr>
        <p:spPr/>
        <p:txBody>
          <a:bodyPr/>
          <a:lstStyle/>
          <a:p>
            <a:fld id="{3F7E54E2-C81E-4C35-8FBB-7E3FA8F086B9}" type="slidenum">
              <a:rPr lang="es-ES" smtClean="0"/>
              <a:t>‹Nº›</a:t>
            </a:fld>
            <a:endParaRPr lang="es-ES"/>
          </a:p>
        </p:txBody>
      </p:sp>
    </p:spTree>
    <p:extLst>
      <p:ext uri="{BB962C8B-B14F-4D97-AF65-F5344CB8AC3E}">
        <p14:creationId xmlns:p14="http://schemas.microsoft.com/office/powerpoint/2010/main" val="3475564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67C1FA-0912-BCC1-D220-795C5036187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A156AFE-D6D8-F059-35D3-250A31D1A9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6504F4A-011D-30BB-9771-D758E6BE087A}"/>
              </a:ext>
            </a:extLst>
          </p:cNvPr>
          <p:cNvSpPr>
            <a:spLocks noGrp="1"/>
          </p:cNvSpPr>
          <p:nvPr>
            <p:ph type="dt" sz="half" idx="10"/>
          </p:nvPr>
        </p:nvSpPr>
        <p:spPr/>
        <p:txBody>
          <a:bodyPr/>
          <a:lstStyle/>
          <a:p>
            <a:fld id="{B114D47E-EB5D-4C2F-9327-9F3FF510AFDB}" type="datetimeFigureOut">
              <a:rPr lang="es-ES" smtClean="0"/>
              <a:t>12/10/2024</a:t>
            </a:fld>
            <a:endParaRPr lang="es-ES"/>
          </a:p>
        </p:txBody>
      </p:sp>
      <p:sp>
        <p:nvSpPr>
          <p:cNvPr id="5" name="Marcador de pie de página 4">
            <a:extLst>
              <a:ext uri="{FF2B5EF4-FFF2-40B4-BE49-F238E27FC236}">
                <a16:creationId xmlns:a16="http://schemas.microsoft.com/office/drawing/2014/main" id="{6AF59016-F095-E425-9026-77AE4300B3B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4AE2DCB-1BA5-CF56-2DDE-5CFBF99B6869}"/>
              </a:ext>
            </a:extLst>
          </p:cNvPr>
          <p:cNvSpPr>
            <a:spLocks noGrp="1"/>
          </p:cNvSpPr>
          <p:nvPr>
            <p:ph type="sldNum" sz="quarter" idx="12"/>
          </p:nvPr>
        </p:nvSpPr>
        <p:spPr/>
        <p:txBody>
          <a:bodyPr/>
          <a:lstStyle/>
          <a:p>
            <a:fld id="{3F7E54E2-C81E-4C35-8FBB-7E3FA8F086B9}" type="slidenum">
              <a:rPr lang="es-ES" smtClean="0"/>
              <a:t>‹Nº›</a:t>
            </a:fld>
            <a:endParaRPr lang="es-ES"/>
          </a:p>
        </p:txBody>
      </p:sp>
    </p:spTree>
    <p:extLst>
      <p:ext uri="{BB962C8B-B14F-4D97-AF65-F5344CB8AC3E}">
        <p14:creationId xmlns:p14="http://schemas.microsoft.com/office/powerpoint/2010/main" val="962523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EEC1ED-D346-7E3F-A5CD-1BBBDE52CC8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24973B24-E8B7-D53E-F76C-04E46DF9168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23AF998B-E0C6-C104-8238-E50F65DC1B4C}"/>
              </a:ext>
            </a:extLst>
          </p:cNvPr>
          <p:cNvSpPr>
            <a:spLocks noGrp="1"/>
          </p:cNvSpPr>
          <p:nvPr>
            <p:ph type="dt" sz="half" idx="10"/>
          </p:nvPr>
        </p:nvSpPr>
        <p:spPr/>
        <p:txBody>
          <a:bodyPr/>
          <a:lstStyle/>
          <a:p>
            <a:fld id="{B114D47E-EB5D-4C2F-9327-9F3FF510AFDB}" type="datetimeFigureOut">
              <a:rPr lang="es-ES" smtClean="0"/>
              <a:t>12/10/2024</a:t>
            </a:fld>
            <a:endParaRPr lang="es-ES"/>
          </a:p>
        </p:txBody>
      </p:sp>
      <p:sp>
        <p:nvSpPr>
          <p:cNvPr id="5" name="Marcador de pie de página 4">
            <a:extLst>
              <a:ext uri="{FF2B5EF4-FFF2-40B4-BE49-F238E27FC236}">
                <a16:creationId xmlns:a16="http://schemas.microsoft.com/office/drawing/2014/main" id="{D4D2EEEA-1F14-0627-6BFB-AA29D394DEC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847CE7B-078D-F668-B6C5-1E671880B5AA}"/>
              </a:ext>
            </a:extLst>
          </p:cNvPr>
          <p:cNvSpPr>
            <a:spLocks noGrp="1"/>
          </p:cNvSpPr>
          <p:nvPr>
            <p:ph type="sldNum" sz="quarter" idx="12"/>
          </p:nvPr>
        </p:nvSpPr>
        <p:spPr/>
        <p:txBody>
          <a:bodyPr/>
          <a:lstStyle/>
          <a:p>
            <a:fld id="{3F7E54E2-C81E-4C35-8FBB-7E3FA8F086B9}" type="slidenum">
              <a:rPr lang="es-ES" smtClean="0"/>
              <a:t>‹Nº›</a:t>
            </a:fld>
            <a:endParaRPr lang="es-ES"/>
          </a:p>
        </p:txBody>
      </p:sp>
    </p:spTree>
    <p:extLst>
      <p:ext uri="{BB962C8B-B14F-4D97-AF65-F5344CB8AC3E}">
        <p14:creationId xmlns:p14="http://schemas.microsoft.com/office/powerpoint/2010/main" val="361955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B0A21B-61E8-630F-37B9-7A431A82210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C84A8DE-9393-8B1A-FB26-BF20FF70823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0486D9EB-481C-C8C1-15BF-C6C4DFE345A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12B87DEF-829E-BA73-FEB0-A2275B43768D}"/>
              </a:ext>
            </a:extLst>
          </p:cNvPr>
          <p:cNvSpPr>
            <a:spLocks noGrp="1"/>
          </p:cNvSpPr>
          <p:nvPr>
            <p:ph type="dt" sz="half" idx="10"/>
          </p:nvPr>
        </p:nvSpPr>
        <p:spPr/>
        <p:txBody>
          <a:bodyPr/>
          <a:lstStyle/>
          <a:p>
            <a:fld id="{B114D47E-EB5D-4C2F-9327-9F3FF510AFDB}" type="datetimeFigureOut">
              <a:rPr lang="es-ES" smtClean="0"/>
              <a:t>12/10/2024</a:t>
            </a:fld>
            <a:endParaRPr lang="es-ES"/>
          </a:p>
        </p:txBody>
      </p:sp>
      <p:sp>
        <p:nvSpPr>
          <p:cNvPr id="6" name="Marcador de pie de página 5">
            <a:extLst>
              <a:ext uri="{FF2B5EF4-FFF2-40B4-BE49-F238E27FC236}">
                <a16:creationId xmlns:a16="http://schemas.microsoft.com/office/drawing/2014/main" id="{A314F67E-CE8A-1614-99BE-7C86FF08292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DA0D990-E7F6-496F-C9D6-C4A351F5AC1F}"/>
              </a:ext>
            </a:extLst>
          </p:cNvPr>
          <p:cNvSpPr>
            <a:spLocks noGrp="1"/>
          </p:cNvSpPr>
          <p:nvPr>
            <p:ph type="sldNum" sz="quarter" idx="12"/>
          </p:nvPr>
        </p:nvSpPr>
        <p:spPr/>
        <p:txBody>
          <a:bodyPr/>
          <a:lstStyle/>
          <a:p>
            <a:fld id="{3F7E54E2-C81E-4C35-8FBB-7E3FA8F086B9}" type="slidenum">
              <a:rPr lang="es-ES" smtClean="0"/>
              <a:t>‹Nº›</a:t>
            </a:fld>
            <a:endParaRPr lang="es-ES"/>
          </a:p>
        </p:txBody>
      </p:sp>
    </p:spTree>
    <p:extLst>
      <p:ext uri="{BB962C8B-B14F-4D97-AF65-F5344CB8AC3E}">
        <p14:creationId xmlns:p14="http://schemas.microsoft.com/office/powerpoint/2010/main" val="1990111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E8FC6E-4C65-A555-9C22-11F2FAFDE4DA}"/>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880FE72-D243-2ED8-1B96-26E5A67D60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2F804FC-FE7B-E967-F52B-D02EBD5921D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CEF5A1D-A432-1C3D-9DC5-2637142494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E4B57B9-942D-E59B-4964-C038BBCA52A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9991854C-0C7B-2F23-BDAA-3084C172E90A}"/>
              </a:ext>
            </a:extLst>
          </p:cNvPr>
          <p:cNvSpPr>
            <a:spLocks noGrp="1"/>
          </p:cNvSpPr>
          <p:nvPr>
            <p:ph type="dt" sz="half" idx="10"/>
          </p:nvPr>
        </p:nvSpPr>
        <p:spPr/>
        <p:txBody>
          <a:bodyPr/>
          <a:lstStyle/>
          <a:p>
            <a:fld id="{B114D47E-EB5D-4C2F-9327-9F3FF510AFDB}" type="datetimeFigureOut">
              <a:rPr lang="es-ES" smtClean="0"/>
              <a:t>12/10/2024</a:t>
            </a:fld>
            <a:endParaRPr lang="es-ES"/>
          </a:p>
        </p:txBody>
      </p:sp>
      <p:sp>
        <p:nvSpPr>
          <p:cNvPr id="8" name="Marcador de pie de página 7">
            <a:extLst>
              <a:ext uri="{FF2B5EF4-FFF2-40B4-BE49-F238E27FC236}">
                <a16:creationId xmlns:a16="http://schemas.microsoft.com/office/drawing/2014/main" id="{30E0ECDF-E243-1D8B-7F3F-E7E6199ADF8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CBA4648-BF45-C962-E2FE-7C67C8B93F41}"/>
              </a:ext>
            </a:extLst>
          </p:cNvPr>
          <p:cNvSpPr>
            <a:spLocks noGrp="1"/>
          </p:cNvSpPr>
          <p:nvPr>
            <p:ph type="sldNum" sz="quarter" idx="12"/>
          </p:nvPr>
        </p:nvSpPr>
        <p:spPr/>
        <p:txBody>
          <a:bodyPr/>
          <a:lstStyle/>
          <a:p>
            <a:fld id="{3F7E54E2-C81E-4C35-8FBB-7E3FA8F086B9}" type="slidenum">
              <a:rPr lang="es-ES" smtClean="0"/>
              <a:t>‹Nº›</a:t>
            </a:fld>
            <a:endParaRPr lang="es-ES"/>
          </a:p>
        </p:txBody>
      </p:sp>
    </p:spTree>
    <p:extLst>
      <p:ext uri="{BB962C8B-B14F-4D97-AF65-F5344CB8AC3E}">
        <p14:creationId xmlns:p14="http://schemas.microsoft.com/office/powerpoint/2010/main" val="1055918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5B15B3-D720-259D-6285-57DE6C921C7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F6A6AA9E-8A7C-FEA3-830A-8F6FF074A396}"/>
              </a:ext>
            </a:extLst>
          </p:cNvPr>
          <p:cNvSpPr>
            <a:spLocks noGrp="1"/>
          </p:cNvSpPr>
          <p:nvPr>
            <p:ph type="dt" sz="half" idx="10"/>
          </p:nvPr>
        </p:nvSpPr>
        <p:spPr/>
        <p:txBody>
          <a:bodyPr/>
          <a:lstStyle/>
          <a:p>
            <a:fld id="{B114D47E-EB5D-4C2F-9327-9F3FF510AFDB}" type="datetimeFigureOut">
              <a:rPr lang="es-ES" smtClean="0"/>
              <a:t>12/10/2024</a:t>
            </a:fld>
            <a:endParaRPr lang="es-ES"/>
          </a:p>
        </p:txBody>
      </p:sp>
      <p:sp>
        <p:nvSpPr>
          <p:cNvPr id="4" name="Marcador de pie de página 3">
            <a:extLst>
              <a:ext uri="{FF2B5EF4-FFF2-40B4-BE49-F238E27FC236}">
                <a16:creationId xmlns:a16="http://schemas.microsoft.com/office/drawing/2014/main" id="{F960BCFD-C26D-A9DA-EAFA-0F9B90B61023}"/>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A04A1188-DA87-756D-0DC9-863E86B38202}"/>
              </a:ext>
            </a:extLst>
          </p:cNvPr>
          <p:cNvSpPr>
            <a:spLocks noGrp="1"/>
          </p:cNvSpPr>
          <p:nvPr>
            <p:ph type="sldNum" sz="quarter" idx="12"/>
          </p:nvPr>
        </p:nvSpPr>
        <p:spPr/>
        <p:txBody>
          <a:bodyPr/>
          <a:lstStyle/>
          <a:p>
            <a:fld id="{3F7E54E2-C81E-4C35-8FBB-7E3FA8F086B9}" type="slidenum">
              <a:rPr lang="es-ES" smtClean="0"/>
              <a:t>‹Nº›</a:t>
            </a:fld>
            <a:endParaRPr lang="es-ES"/>
          </a:p>
        </p:txBody>
      </p:sp>
    </p:spTree>
    <p:extLst>
      <p:ext uri="{BB962C8B-B14F-4D97-AF65-F5344CB8AC3E}">
        <p14:creationId xmlns:p14="http://schemas.microsoft.com/office/powerpoint/2010/main" val="3202420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BE9AAF5-881A-F89A-CC61-6809444E2BB9}"/>
              </a:ext>
            </a:extLst>
          </p:cNvPr>
          <p:cNvSpPr>
            <a:spLocks noGrp="1"/>
          </p:cNvSpPr>
          <p:nvPr>
            <p:ph type="dt" sz="half" idx="10"/>
          </p:nvPr>
        </p:nvSpPr>
        <p:spPr/>
        <p:txBody>
          <a:bodyPr/>
          <a:lstStyle/>
          <a:p>
            <a:fld id="{B114D47E-EB5D-4C2F-9327-9F3FF510AFDB}" type="datetimeFigureOut">
              <a:rPr lang="es-ES" smtClean="0"/>
              <a:t>12/10/2024</a:t>
            </a:fld>
            <a:endParaRPr lang="es-ES"/>
          </a:p>
        </p:txBody>
      </p:sp>
      <p:sp>
        <p:nvSpPr>
          <p:cNvPr id="3" name="Marcador de pie de página 2">
            <a:extLst>
              <a:ext uri="{FF2B5EF4-FFF2-40B4-BE49-F238E27FC236}">
                <a16:creationId xmlns:a16="http://schemas.microsoft.com/office/drawing/2014/main" id="{070F2B52-8C32-3A47-0072-943C9D895491}"/>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88A0B8BC-1648-6F9B-B924-42158AA30B2F}"/>
              </a:ext>
            </a:extLst>
          </p:cNvPr>
          <p:cNvSpPr>
            <a:spLocks noGrp="1"/>
          </p:cNvSpPr>
          <p:nvPr>
            <p:ph type="sldNum" sz="quarter" idx="12"/>
          </p:nvPr>
        </p:nvSpPr>
        <p:spPr/>
        <p:txBody>
          <a:bodyPr/>
          <a:lstStyle/>
          <a:p>
            <a:fld id="{3F7E54E2-C81E-4C35-8FBB-7E3FA8F086B9}" type="slidenum">
              <a:rPr lang="es-ES" smtClean="0"/>
              <a:t>‹Nº›</a:t>
            </a:fld>
            <a:endParaRPr lang="es-ES"/>
          </a:p>
        </p:txBody>
      </p:sp>
    </p:spTree>
    <p:extLst>
      <p:ext uri="{BB962C8B-B14F-4D97-AF65-F5344CB8AC3E}">
        <p14:creationId xmlns:p14="http://schemas.microsoft.com/office/powerpoint/2010/main" val="188174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24D27-74E4-9BCF-DC7D-A494E67BDE6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D375166-D53E-5AF3-83BF-E6B44F862B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18ECB2C9-BA51-5B83-7285-6227E33D88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B518D84-B399-CCEC-ED18-EDDA59CB3E21}"/>
              </a:ext>
            </a:extLst>
          </p:cNvPr>
          <p:cNvSpPr>
            <a:spLocks noGrp="1"/>
          </p:cNvSpPr>
          <p:nvPr>
            <p:ph type="dt" sz="half" idx="10"/>
          </p:nvPr>
        </p:nvSpPr>
        <p:spPr/>
        <p:txBody>
          <a:bodyPr/>
          <a:lstStyle/>
          <a:p>
            <a:fld id="{B114D47E-EB5D-4C2F-9327-9F3FF510AFDB}" type="datetimeFigureOut">
              <a:rPr lang="es-ES" smtClean="0"/>
              <a:t>12/10/2024</a:t>
            </a:fld>
            <a:endParaRPr lang="es-ES"/>
          </a:p>
        </p:txBody>
      </p:sp>
      <p:sp>
        <p:nvSpPr>
          <p:cNvPr id="6" name="Marcador de pie de página 5">
            <a:extLst>
              <a:ext uri="{FF2B5EF4-FFF2-40B4-BE49-F238E27FC236}">
                <a16:creationId xmlns:a16="http://schemas.microsoft.com/office/drawing/2014/main" id="{A11EAE5C-37EB-8EC0-8770-CE0621F9141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51FA503-FFE3-0A5C-04AA-7FCE78C9F01E}"/>
              </a:ext>
            </a:extLst>
          </p:cNvPr>
          <p:cNvSpPr>
            <a:spLocks noGrp="1"/>
          </p:cNvSpPr>
          <p:nvPr>
            <p:ph type="sldNum" sz="quarter" idx="12"/>
          </p:nvPr>
        </p:nvSpPr>
        <p:spPr/>
        <p:txBody>
          <a:bodyPr/>
          <a:lstStyle/>
          <a:p>
            <a:fld id="{3F7E54E2-C81E-4C35-8FBB-7E3FA8F086B9}" type="slidenum">
              <a:rPr lang="es-ES" smtClean="0"/>
              <a:t>‹Nº›</a:t>
            </a:fld>
            <a:endParaRPr lang="es-ES"/>
          </a:p>
        </p:txBody>
      </p:sp>
    </p:spTree>
    <p:extLst>
      <p:ext uri="{BB962C8B-B14F-4D97-AF65-F5344CB8AC3E}">
        <p14:creationId xmlns:p14="http://schemas.microsoft.com/office/powerpoint/2010/main" val="2913831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E16A8A-A073-2E08-146E-65FDB5BA927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3B95CFB1-2BCB-7744-7A5C-AED84B8674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E7EADA81-0CB6-6B53-B390-FEFF985109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889ADC9-D253-99F3-A1C3-F46FBE920FD8}"/>
              </a:ext>
            </a:extLst>
          </p:cNvPr>
          <p:cNvSpPr>
            <a:spLocks noGrp="1"/>
          </p:cNvSpPr>
          <p:nvPr>
            <p:ph type="dt" sz="half" idx="10"/>
          </p:nvPr>
        </p:nvSpPr>
        <p:spPr/>
        <p:txBody>
          <a:bodyPr/>
          <a:lstStyle/>
          <a:p>
            <a:fld id="{B114D47E-EB5D-4C2F-9327-9F3FF510AFDB}" type="datetimeFigureOut">
              <a:rPr lang="es-ES" smtClean="0"/>
              <a:t>12/10/2024</a:t>
            </a:fld>
            <a:endParaRPr lang="es-ES"/>
          </a:p>
        </p:txBody>
      </p:sp>
      <p:sp>
        <p:nvSpPr>
          <p:cNvPr id="6" name="Marcador de pie de página 5">
            <a:extLst>
              <a:ext uri="{FF2B5EF4-FFF2-40B4-BE49-F238E27FC236}">
                <a16:creationId xmlns:a16="http://schemas.microsoft.com/office/drawing/2014/main" id="{6DF73B4C-36A6-4C2F-412D-00B9E6DA139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2D99526-15EE-A5B6-62E5-95D77ED76596}"/>
              </a:ext>
            </a:extLst>
          </p:cNvPr>
          <p:cNvSpPr>
            <a:spLocks noGrp="1"/>
          </p:cNvSpPr>
          <p:nvPr>
            <p:ph type="sldNum" sz="quarter" idx="12"/>
          </p:nvPr>
        </p:nvSpPr>
        <p:spPr/>
        <p:txBody>
          <a:bodyPr/>
          <a:lstStyle/>
          <a:p>
            <a:fld id="{3F7E54E2-C81E-4C35-8FBB-7E3FA8F086B9}" type="slidenum">
              <a:rPr lang="es-ES" smtClean="0"/>
              <a:t>‹Nº›</a:t>
            </a:fld>
            <a:endParaRPr lang="es-ES"/>
          </a:p>
        </p:txBody>
      </p:sp>
    </p:spTree>
    <p:extLst>
      <p:ext uri="{BB962C8B-B14F-4D97-AF65-F5344CB8AC3E}">
        <p14:creationId xmlns:p14="http://schemas.microsoft.com/office/powerpoint/2010/main" val="4149312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8FF29F-99E5-B8BE-B02F-DCFA980AF9CF}"/>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B43CE0A-EB83-BF41-34E2-6E806B01B1E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4EF1473-D859-3BC1-86DB-B68DCA8EE23D}"/>
              </a:ext>
            </a:extLst>
          </p:cNvPr>
          <p:cNvSpPr>
            <a:spLocks noGrp="1"/>
          </p:cNvSpPr>
          <p:nvPr>
            <p:ph type="dt" sz="half" idx="10"/>
          </p:nvPr>
        </p:nvSpPr>
        <p:spPr/>
        <p:txBody>
          <a:bodyPr/>
          <a:lstStyle/>
          <a:p>
            <a:fld id="{B114D47E-EB5D-4C2F-9327-9F3FF510AFDB}" type="datetimeFigureOut">
              <a:rPr lang="es-ES" smtClean="0"/>
              <a:t>12/10/2024</a:t>
            </a:fld>
            <a:endParaRPr lang="es-ES"/>
          </a:p>
        </p:txBody>
      </p:sp>
      <p:sp>
        <p:nvSpPr>
          <p:cNvPr id="5" name="Marcador de pie de página 4">
            <a:extLst>
              <a:ext uri="{FF2B5EF4-FFF2-40B4-BE49-F238E27FC236}">
                <a16:creationId xmlns:a16="http://schemas.microsoft.com/office/drawing/2014/main" id="{F2D9B049-9205-98BC-509C-2E064619E7E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C05D5FE-580B-1692-3ED9-3A4845EA53BA}"/>
              </a:ext>
            </a:extLst>
          </p:cNvPr>
          <p:cNvSpPr>
            <a:spLocks noGrp="1"/>
          </p:cNvSpPr>
          <p:nvPr>
            <p:ph type="sldNum" sz="quarter" idx="12"/>
          </p:nvPr>
        </p:nvSpPr>
        <p:spPr/>
        <p:txBody>
          <a:bodyPr/>
          <a:lstStyle/>
          <a:p>
            <a:fld id="{3F7E54E2-C81E-4C35-8FBB-7E3FA8F086B9}" type="slidenum">
              <a:rPr lang="es-ES" smtClean="0"/>
              <a:t>‹Nº›</a:t>
            </a:fld>
            <a:endParaRPr lang="es-ES"/>
          </a:p>
        </p:txBody>
      </p:sp>
    </p:spTree>
    <p:extLst>
      <p:ext uri="{BB962C8B-B14F-4D97-AF65-F5344CB8AC3E}">
        <p14:creationId xmlns:p14="http://schemas.microsoft.com/office/powerpoint/2010/main" val="649025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3A367DE-FF3C-78F3-EA92-70820C06639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B685FC2-326A-0237-7C29-D390654306F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2040D25-0125-8CFD-E34A-4B303E784534}"/>
              </a:ext>
            </a:extLst>
          </p:cNvPr>
          <p:cNvSpPr>
            <a:spLocks noGrp="1"/>
          </p:cNvSpPr>
          <p:nvPr>
            <p:ph type="dt" sz="half" idx="10"/>
          </p:nvPr>
        </p:nvSpPr>
        <p:spPr/>
        <p:txBody>
          <a:bodyPr/>
          <a:lstStyle/>
          <a:p>
            <a:fld id="{B114D47E-EB5D-4C2F-9327-9F3FF510AFDB}" type="datetimeFigureOut">
              <a:rPr lang="es-ES" smtClean="0"/>
              <a:t>12/10/2024</a:t>
            </a:fld>
            <a:endParaRPr lang="es-ES"/>
          </a:p>
        </p:txBody>
      </p:sp>
      <p:sp>
        <p:nvSpPr>
          <p:cNvPr id="5" name="Marcador de pie de página 4">
            <a:extLst>
              <a:ext uri="{FF2B5EF4-FFF2-40B4-BE49-F238E27FC236}">
                <a16:creationId xmlns:a16="http://schemas.microsoft.com/office/drawing/2014/main" id="{8453E5A7-5F52-AFC5-B5A0-BEE2F54CD02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BDBEC1E-FF0C-EF8B-DD3B-D4DBB62687F0}"/>
              </a:ext>
            </a:extLst>
          </p:cNvPr>
          <p:cNvSpPr>
            <a:spLocks noGrp="1"/>
          </p:cNvSpPr>
          <p:nvPr>
            <p:ph type="sldNum" sz="quarter" idx="12"/>
          </p:nvPr>
        </p:nvSpPr>
        <p:spPr/>
        <p:txBody>
          <a:bodyPr/>
          <a:lstStyle/>
          <a:p>
            <a:fld id="{3F7E54E2-C81E-4C35-8FBB-7E3FA8F086B9}" type="slidenum">
              <a:rPr lang="es-ES" smtClean="0"/>
              <a:t>‹Nº›</a:t>
            </a:fld>
            <a:endParaRPr lang="es-ES"/>
          </a:p>
        </p:txBody>
      </p:sp>
    </p:spTree>
    <p:extLst>
      <p:ext uri="{BB962C8B-B14F-4D97-AF65-F5344CB8AC3E}">
        <p14:creationId xmlns:p14="http://schemas.microsoft.com/office/powerpoint/2010/main" val="3482786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41C703C-8BDA-FF5A-ED72-CDD56C812D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BC1DA2C-9818-AE5D-2C3E-BDE559F469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BB829E8-7CA3-C715-9997-47C42475A5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114D47E-EB5D-4C2F-9327-9F3FF510AFDB}" type="datetimeFigureOut">
              <a:rPr lang="es-ES" smtClean="0"/>
              <a:t>12/10/2024</a:t>
            </a:fld>
            <a:endParaRPr lang="es-ES"/>
          </a:p>
        </p:txBody>
      </p:sp>
      <p:sp>
        <p:nvSpPr>
          <p:cNvPr id="5" name="Marcador de pie de página 4">
            <a:extLst>
              <a:ext uri="{FF2B5EF4-FFF2-40B4-BE49-F238E27FC236}">
                <a16:creationId xmlns:a16="http://schemas.microsoft.com/office/drawing/2014/main" id="{113DFA32-DEBB-B5EE-8F0C-AC3E893F5B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88CA199C-AEDE-0ADE-BE9E-2235578771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F7E54E2-C81E-4C35-8FBB-7E3FA8F086B9}" type="slidenum">
              <a:rPr lang="es-ES" smtClean="0"/>
              <a:t>‹Nº›</a:t>
            </a:fld>
            <a:endParaRPr lang="es-ES"/>
          </a:p>
        </p:txBody>
      </p:sp>
    </p:spTree>
    <p:extLst>
      <p:ext uri="{BB962C8B-B14F-4D97-AF65-F5344CB8AC3E}">
        <p14:creationId xmlns:p14="http://schemas.microsoft.com/office/powerpoint/2010/main" val="28953231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rafabravo.blog/page/2/?s=Burocracia" TargetMode="External"/><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hyperlink" Target="https://rafabravo.blog/"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4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bit.ly/Torremocha"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D99D2C73-08B0-4F6B-A8E9-4651E6BDBE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68DB88C-7EF2-487C-85D1-848F61F13E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2730309D-18DA-6EBB-E956-3E3EC42FA335}"/>
              </a:ext>
            </a:extLst>
          </p:cNvPr>
          <p:cNvPicPr>
            <a:picLocks noChangeAspect="1"/>
          </p:cNvPicPr>
          <p:nvPr/>
        </p:nvPicPr>
        <p:blipFill rotWithShape="1">
          <a:blip r:embed="rId3"/>
          <a:srcRect r="3574" b="2"/>
          <a:stretch/>
        </p:blipFill>
        <p:spPr>
          <a:xfrm>
            <a:off x="6096000" y="643467"/>
            <a:ext cx="5372099" cy="5571066"/>
          </a:xfrm>
          <a:prstGeom prst="rect">
            <a:avLst/>
          </a:prstGeom>
        </p:spPr>
      </p:pic>
      <p:pic>
        <p:nvPicPr>
          <p:cNvPr id="2" name="Imagen 1">
            <a:extLst>
              <a:ext uri="{FF2B5EF4-FFF2-40B4-BE49-F238E27FC236}">
                <a16:creationId xmlns:a16="http://schemas.microsoft.com/office/drawing/2014/main" id="{CC3CBC76-C3AD-638F-0044-E41CF475C833}"/>
              </a:ext>
            </a:extLst>
          </p:cNvPr>
          <p:cNvPicPr>
            <a:picLocks noChangeAspect="1"/>
          </p:cNvPicPr>
          <p:nvPr/>
        </p:nvPicPr>
        <p:blipFill rotWithShape="1">
          <a:blip r:embed="rId4"/>
          <a:srcRect r="3574" b="2"/>
          <a:stretch/>
        </p:blipFill>
        <p:spPr>
          <a:xfrm>
            <a:off x="600456" y="645979"/>
            <a:ext cx="5372100" cy="5571066"/>
          </a:xfrm>
          <a:prstGeom prst="rect">
            <a:avLst/>
          </a:prstGeom>
        </p:spPr>
      </p:pic>
    </p:spTree>
    <p:extLst>
      <p:ext uri="{BB962C8B-B14F-4D97-AF65-F5344CB8AC3E}">
        <p14:creationId xmlns:p14="http://schemas.microsoft.com/office/powerpoint/2010/main" val="4000767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Texto, Aplicación, Correo electrónico&#10;&#10;Descripción generada automáticamente">
            <a:extLst>
              <a:ext uri="{FF2B5EF4-FFF2-40B4-BE49-F238E27FC236}">
                <a16:creationId xmlns:a16="http://schemas.microsoft.com/office/drawing/2014/main" id="{B356C3CA-9F39-339B-0A24-A17014A10C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6676" y="0"/>
            <a:ext cx="8758765" cy="8279842"/>
          </a:xfrm>
          <a:prstGeom prst="rect">
            <a:avLst/>
          </a:prstGeom>
        </p:spPr>
      </p:pic>
      <p:sp>
        <p:nvSpPr>
          <p:cNvPr id="7" name="Rectángulo 6">
            <a:extLst>
              <a:ext uri="{FF2B5EF4-FFF2-40B4-BE49-F238E27FC236}">
                <a16:creationId xmlns:a16="http://schemas.microsoft.com/office/drawing/2014/main" id="{14C92D70-B39E-3A97-D14E-4812041787BE}"/>
              </a:ext>
            </a:extLst>
          </p:cNvPr>
          <p:cNvSpPr/>
          <p:nvPr/>
        </p:nvSpPr>
        <p:spPr>
          <a:xfrm>
            <a:off x="2180492" y="3768132"/>
            <a:ext cx="8199455" cy="713433"/>
          </a:xfrm>
          <a:prstGeom prst="rect">
            <a:avLst/>
          </a:prstGeom>
          <a:noFill/>
          <a:ln w="920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 name="Imagen 7">
            <a:extLst>
              <a:ext uri="{FF2B5EF4-FFF2-40B4-BE49-F238E27FC236}">
                <a16:creationId xmlns:a16="http://schemas.microsoft.com/office/drawing/2014/main" id="{121380C6-CA5E-F010-8085-7215E3986AD4}"/>
              </a:ext>
            </a:extLst>
          </p:cNvPr>
          <p:cNvPicPr>
            <a:picLocks noChangeAspect="1"/>
          </p:cNvPicPr>
          <p:nvPr/>
        </p:nvPicPr>
        <p:blipFill>
          <a:blip r:embed="rId4"/>
          <a:stretch>
            <a:fillRect/>
          </a:stretch>
        </p:blipFill>
        <p:spPr>
          <a:xfrm>
            <a:off x="2180493" y="5727560"/>
            <a:ext cx="7954832" cy="462226"/>
          </a:xfrm>
          <a:prstGeom prst="rect">
            <a:avLst/>
          </a:prstGeom>
        </p:spPr>
      </p:pic>
    </p:spTree>
    <p:extLst>
      <p:ext uri="{BB962C8B-B14F-4D97-AF65-F5344CB8AC3E}">
        <p14:creationId xmlns:p14="http://schemas.microsoft.com/office/powerpoint/2010/main" val="1335209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D9B75BA-35AE-FAE8-BEA1-996B3B993305}"/>
              </a:ext>
            </a:extLst>
          </p:cNvPr>
          <p:cNvSpPr>
            <a:spLocks noGrp="1"/>
          </p:cNvSpPr>
          <p:nvPr>
            <p:ph idx="1"/>
          </p:nvPr>
        </p:nvSpPr>
        <p:spPr>
          <a:xfrm>
            <a:off x="422910" y="160020"/>
            <a:ext cx="10930890" cy="6697980"/>
          </a:xfrm>
        </p:spPr>
        <p:txBody>
          <a:bodyPr>
            <a:normAutofit/>
          </a:bodyPr>
          <a:lstStyle/>
          <a:p>
            <a:pPr marL="0" indent="0">
              <a:buNone/>
            </a:pPr>
            <a:r>
              <a:rPr lang="es-ES" sz="3200" dirty="0"/>
              <a:t>Racionalización de actividades por medio de normas y procedimientos para lograr la mayor eficiencia posible dentro de una estructura de autoridad legal. </a:t>
            </a:r>
          </a:p>
          <a:p>
            <a:pPr marL="0" indent="0">
              <a:buNone/>
            </a:pPr>
            <a:endParaRPr lang="es-ES" b="1" dirty="0"/>
          </a:p>
          <a:p>
            <a:pPr marL="0" indent="0">
              <a:buNone/>
            </a:pPr>
            <a:endParaRPr lang="es-ES" sz="1000" b="1" dirty="0"/>
          </a:p>
          <a:p>
            <a:pPr marL="0" indent="0">
              <a:buNone/>
            </a:pPr>
            <a:r>
              <a:rPr lang="es-ES" b="1" dirty="0"/>
              <a:t>La burocracia es un:</a:t>
            </a:r>
          </a:p>
          <a:p>
            <a:pPr>
              <a:buFont typeface="Wingdings" panose="05000000000000000000" pitchFamily="2" charset="2"/>
              <a:buChar char="ü"/>
            </a:pPr>
            <a:r>
              <a:rPr lang="es-ES" sz="4400" b="1" dirty="0"/>
              <a:t>sistema de gobierno o control legal</a:t>
            </a:r>
          </a:p>
          <a:p>
            <a:pPr>
              <a:buFont typeface="Wingdings" panose="05000000000000000000" pitchFamily="2" charset="2"/>
              <a:buChar char="ü"/>
            </a:pPr>
            <a:r>
              <a:rPr lang="es-ES" sz="4400" b="1" dirty="0"/>
              <a:t> impersonal</a:t>
            </a:r>
          </a:p>
          <a:p>
            <a:pPr>
              <a:buFont typeface="Wingdings" panose="05000000000000000000" pitchFamily="2" charset="2"/>
              <a:buChar char="ü"/>
            </a:pPr>
            <a:r>
              <a:rPr lang="es-ES" sz="4400" b="1" dirty="0"/>
              <a:t>eficiente, eficaz y perdurable </a:t>
            </a:r>
          </a:p>
          <a:p>
            <a:pPr>
              <a:buFont typeface="Wingdings" panose="05000000000000000000" pitchFamily="2" charset="2"/>
              <a:buChar char="ü"/>
            </a:pPr>
            <a:r>
              <a:rPr lang="es-ES" sz="4400" b="1" dirty="0"/>
              <a:t>disminuye las desigualdades sociales</a:t>
            </a:r>
          </a:p>
        </p:txBody>
      </p:sp>
      <p:pic>
        <p:nvPicPr>
          <p:cNvPr id="1026" name="Picture 2" descr="Wikipedia | Wiki Internereaa | Fandom">
            <a:extLst>
              <a:ext uri="{FF2B5EF4-FFF2-40B4-BE49-F238E27FC236}">
                <a16:creationId xmlns:a16="http://schemas.microsoft.com/office/drawing/2014/main" id="{46125627-A65D-3D72-CD3A-BADA8E254D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504" y="5737860"/>
            <a:ext cx="884444" cy="1120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7025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El desafío de neutralizar a la burocracia en Cuba">
            <a:extLst>
              <a:ext uri="{FF2B5EF4-FFF2-40B4-BE49-F238E27FC236}">
                <a16:creationId xmlns:a16="http://schemas.microsoft.com/office/drawing/2014/main" id="{DE6C7A49-1D0A-DB3A-BEA2-22540A1299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3669" y="2452381"/>
            <a:ext cx="1676994" cy="976619"/>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30F31CAC-32BD-1FD6-736A-C80C7EF8CE4D}"/>
              </a:ext>
            </a:extLst>
          </p:cNvPr>
          <p:cNvPicPr>
            <a:picLocks noChangeAspect="1"/>
          </p:cNvPicPr>
          <p:nvPr/>
        </p:nvPicPr>
        <p:blipFill>
          <a:blip r:embed="rId4"/>
          <a:stretch>
            <a:fillRect/>
          </a:stretch>
        </p:blipFill>
        <p:spPr>
          <a:xfrm>
            <a:off x="584863" y="793867"/>
            <a:ext cx="5129200" cy="5129200"/>
          </a:xfrm>
          <a:prstGeom prst="rect">
            <a:avLst/>
          </a:prstGeom>
        </p:spPr>
      </p:pic>
      <p:sp>
        <p:nvSpPr>
          <p:cNvPr id="4" name="CuadroTexto 3">
            <a:extLst>
              <a:ext uri="{FF2B5EF4-FFF2-40B4-BE49-F238E27FC236}">
                <a16:creationId xmlns:a16="http://schemas.microsoft.com/office/drawing/2014/main" id="{647B87B3-1C6F-20BA-419A-24174CE7263B}"/>
              </a:ext>
            </a:extLst>
          </p:cNvPr>
          <p:cNvSpPr txBox="1"/>
          <p:nvPr/>
        </p:nvSpPr>
        <p:spPr>
          <a:xfrm>
            <a:off x="6637958" y="1166842"/>
            <a:ext cx="5337811" cy="4524315"/>
          </a:xfrm>
          <a:prstGeom prst="rect">
            <a:avLst/>
          </a:prstGeom>
          <a:noFill/>
        </p:spPr>
        <p:txBody>
          <a:bodyPr wrap="square">
            <a:spAutoFit/>
          </a:bodyPr>
          <a:lstStyle/>
          <a:p>
            <a:r>
              <a:rPr lang="es-ES" sz="3600" b="1" dirty="0"/>
              <a:t>La autoridad de los funcionarios y la rutina burocrática son los precios que se deben pagar por la eficacia de las técnicas de las organizaciones burocráticas</a:t>
            </a:r>
          </a:p>
        </p:txBody>
      </p:sp>
    </p:spTree>
    <p:extLst>
      <p:ext uri="{BB962C8B-B14F-4D97-AF65-F5344CB8AC3E}">
        <p14:creationId xmlns:p14="http://schemas.microsoft.com/office/powerpoint/2010/main" val="3372610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87F7CB5-2E4F-B75D-AC82-853BC9E3422C}"/>
              </a:ext>
            </a:extLst>
          </p:cNvPr>
          <p:cNvPicPr>
            <a:picLocks noChangeAspect="1"/>
          </p:cNvPicPr>
          <p:nvPr/>
        </p:nvPicPr>
        <p:blipFill>
          <a:blip r:embed="rId3"/>
          <a:stretch>
            <a:fillRect/>
          </a:stretch>
        </p:blipFill>
        <p:spPr>
          <a:xfrm>
            <a:off x="1173605" y="82868"/>
            <a:ext cx="10156505" cy="6775132"/>
          </a:xfrm>
          <a:prstGeom prst="rect">
            <a:avLst/>
          </a:prstGeom>
        </p:spPr>
      </p:pic>
      <p:sp>
        <p:nvSpPr>
          <p:cNvPr id="4" name="CuadroTexto 3">
            <a:extLst>
              <a:ext uri="{FF2B5EF4-FFF2-40B4-BE49-F238E27FC236}">
                <a16:creationId xmlns:a16="http://schemas.microsoft.com/office/drawing/2014/main" id="{338506C6-1C8D-4C2E-8931-C4BD1CAED97E}"/>
              </a:ext>
            </a:extLst>
          </p:cNvPr>
          <p:cNvSpPr txBox="1"/>
          <p:nvPr/>
        </p:nvSpPr>
        <p:spPr>
          <a:xfrm>
            <a:off x="1340698" y="6213288"/>
            <a:ext cx="9677697" cy="369332"/>
          </a:xfrm>
          <a:prstGeom prst="rect">
            <a:avLst/>
          </a:prstGeom>
          <a:noFill/>
        </p:spPr>
        <p:txBody>
          <a:bodyPr wrap="square">
            <a:spAutoFit/>
          </a:bodyPr>
          <a:lstStyle/>
          <a:p>
            <a:r>
              <a:rPr lang="es-ES" b="1" i="0" dirty="0">
                <a:solidFill>
                  <a:srgbClr val="000000"/>
                </a:solidFill>
                <a:effectLst/>
                <a:highlight>
                  <a:srgbClr val="FFFFFF"/>
                </a:highlight>
                <a:latin typeface="Arial Unicode MS"/>
              </a:rPr>
              <a:t>Administración ineficiente a causa del papeleo, la rigidez y las formalidades superfluas</a:t>
            </a:r>
            <a:endParaRPr lang="es-ES" b="1" dirty="0"/>
          </a:p>
        </p:txBody>
      </p:sp>
    </p:spTree>
    <p:extLst>
      <p:ext uri="{BB962C8B-B14F-4D97-AF65-F5344CB8AC3E}">
        <p14:creationId xmlns:p14="http://schemas.microsoft.com/office/powerpoint/2010/main" val="2463075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C6D4502-9C31-FC77-0838-2E2CCDBFBE01}"/>
              </a:ext>
            </a:extLst>
          </p:cNvPr>
          <p:cNvSpPr>
            <a:spLocks noGrp="1"/>
          </p:cNvSpPr>
          <p:nvPr>
            <p:ph idx="1"/>
          </p:nvPr>
        </p:nvSpPr>
        <p:spPr>
          <a:xfrm>
            <a:off x="838199" y="182880"/>
            <a:ext cx="10677211" cy="6675120"/>
          </a:xfrm>
        </p:spPr>
        <p:txBody>
          <a:bodyPr>
            <a:normAutofit/>
          </a:bodyPr>
          <a:lstStyle/>
          <a:p>
            <a:r>
              <a:rPr lang="es-ES" dirty="0"/>
              <a:t>La burocracia es mala de por sí o la han convertido en mala. </a:t>
            </a:r>
          </a:p>
          <a:p>
            <a:r>
              <a:rPr lang="es-ES" dirty="0"/>
              <a:t>Es intrínseca la condición humana </a:t>
            </a:r>
            <a:r>
              <a:rPr lang="es-ES" dirty="0">
                <a:sym typeface="Wingdings" panose="05000000000000000000" pitchFamily="2" charset="2"/>
              </a:rPr>
              <a:t> o es un invento del estado y  grandes organizaciones</a:t>
            </a:r>
            <a:endParaRPr lang="es-ES" dirty="0"/>
          </a:p>
          <a:p>
            <a:r>
              <a:rPr lang="es-ES" dirty="0"/>
              <a:t>Hay una burocracia necesaria o útil y otra inútil o innecesaria. ¿Dónde empieza una y donde acaba la otra?</a:t>
            </a:r>
          </a:p>
          <a:p>
            <a:r>
              <a:rPr lang="es-ES" dirty="0"/>
              <a:t>Es fruto o resultado de organizaciones que en su </a:t>
            </a:r>
            <a:r>
              <a:rPr lang="es-ES" i="1" dirty="0"/>
              <a:t>“afán de </a:t>
            </a:r>
            <a:r>
              <a:rPr lang="es-ES" b="0" i="1" dirty="0">
                <a:solidFill>
                  <a:srgbClr val="000000"/>
                </a:solidFill>
                <a:effectLst/>
                <a:highlight>
                  <a:srgbClr val="FFFFFF"/>
                </a:highlight>
              </a:rPr>
              <a:t>establecen un orden racional para distribuir y gestionar los asuntos que le son propios”</a:t>
            </a:r>
            <a:r>
              <a:rPr lang="es-ES" dirty="0"/>
              <a:t> han olvidado que su objetivo es servir a los ciudadanos</a:t>
            </a:r>
          </a:p>
          <a:p>
            <a:r>
              <a:rPr lang="es-ES" dirty="0"/>
              <a:t>Como afecta la vida profesional en general y a una profesión de antecedentes  de profesión liberal, independiente con un fuerte código ético (que pone al paciente como interés superior)</a:t>
            </a:r>
          </a:p>
          <a:p>
            <a:r>
              <a:rPr lang="es-ES" dirty="0"/>
              <a:t>Como afecta a los pacientes que son ciudadanos en una situación especial de vulnerabilidad, fragilidad y necesidad de ayuda</a:t>
            </a:r>
          </a:p>
          <a:p>
            <a:endParaRPr lang="es-ES" dirty="0"/>
          </a:p>
          <a:p>
            <a:endParaRPr lang="es-ES" dirty="0"/>
          </a:p>
        </p:txBody>
      </p:sp>
    </p:spTree>
    <p:extLst>
      <p:ext uri="{BB962C8B-B14F-4D97-AF65-F5344CB8AC3E}">
        <p14:creationId xmlns:p14="http://schemas.microsoft.com/office/powerpoint/2010/main" val="1850579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4CF9D1-DCF0-E8F7-CB55-607EF33247B2}"/>
              </a:ext>
            </a:extLst>
          </p:cNvPr>
          <p:cNvSpPr>
            <a:spLocks noGrp="1"/>
          </p:cNvSpPr>
          <p:nvPr>
            <p:ph type="title"/>
          </p:nvPr>
        </p:nvSpPr>
        <p:spPr/>
        <p:txBody>
          <a:bodyPr/>
          <a:lstStyle/>
          <a:p>
            <a:r>
              <a:rPr lang="es-ES" dirty="0"/>
              <a:t>Burocracia </a:t>
            </a:r>
            <a:r>
              <a:rPr lang="es-ES" dirty="0">
                <a:solidFill>
                  <a:schemeClr val="accent4">
                    <a:lumMod val="20000"/>
                    <a:lumOff val="80000"/>
                  </a:schemeClr>
                </a:solidFill>
              </a:rPr>
              <a:t>sanitaria </a:t>
            </a:r>
            <a:r>
              <a:rPr lang="es-ES" dirty="0"/>
              <a:t>con historietas</a:t>
            </a:r>
          </a:p>
        </p:txBody>
      </p:sp>
      <p:sp>
        <p:nvSpPr>
          <p:cNvPr id="3" name="Marcador de contenido 2">
            <a:extLst>
              <a:ext uri="{FF2B5EF4-FFF2-40B4-BE49-F238E27FC236}">
                <a16:creationId xmlns:a16="http://schemas.microsoft.com/office/drawing/2014/main" id="{5ACC9E4E-F208-ADED-4BDA-76FBAEA70232}"/>
              </a:ext>
            </a:extLst>
          </p:cNvPr>
          <p:cNvSpPr>
            <a:spLocks noGrp="1"/>
          </p:cNvSpPr>
          <p:nvPr>
            <p:ph idx="1"/>
          </p:nvPr>
        </p:nvSpPr>
        <p:spPr/>
        <p:txBody>
          <a:bodyPr>
            <a:normAutofit/>
          </a:bodyPr>
          <a:lstStyle/>
          <a:p>
            <a:r>
              <a:rPr lang="es-ES" dirty="0"/>
              <a:t>Predomina la vertiente negativa por que el precio que hay que pagar se ha vuelto demasiado alto y una </a:t>
            </a:r>
            <a:r>
              <a:rPr lang="es-ES" dirty="0" err="1"/>
              <a:t>solucion</a:t>
            </a:r>
            <a:r>
              <a:rPr lang="es-ES" dirty="0"/>
              <a:t> (</a:t>
            </a:r>
            <a:r>
              <a:rPr lang="es-ES" dirty="0" err="1"/>
              <a:t>astérix</a:t>
            </a:r>
            <a:r>
              <a:rPr lang="es-ES" dirty="0"/>
              <a:t>)</a:t>
            </a:r>
          </a:p>
          <a:p>
            <a:r>
              <a:rPr lang="es-ES" dirty="0"/>
              <a:t>Ha perdido el objetivo (decana)</a:t>
            </a:r>
          </a:p>
          <a:p>
            <a:r>
              <a:rPr lang="es-ES" dirty="0"/>
              <a:t>Es lenta (tortuga)</a:t>
            </a:r>
          </a:p>
          <a:p>
            <a:r>
              <a:rPr lang="es-ES" dirty="0"/>
              <a:t>Se aísla y olvida el sentido común  (haz loque digo)</a:t>
            </a:r>
          </a:p>
          <a:p>
            <a:r>
              <a:rPr lang="es-ES" dirty="0"/>
              <a:t>Incluso cuando es tremendamente eficaz no sirve (</a:t>
            </a:r>
            <a:r>
              <a:rPr lang="es-ES" dirty="0" err="1"/>
              <a:t>pataleon</a:t>
            </a:r>
            <a:r>
              <a:rPr lang="es-ES" dirty="0"/>
              <a:t> y las visitadoras)</a:t>
            </a:r>
          </a:p>
          <a:p>
            <a:r>
              <a:rPr lang="es-ES" dirty="0"/>
              <a:t>Informatización y nuevas normas organizativas pandemia (la niña y video)</a:t>
            </a:r>
          </a:p>
          <a:p>
            <a:endParaRPr lang="es-ES" dirty="0"/>
          </a:p>
        </p:txBody>
      </p:sp>
    </p:spTree>
    <p:extLst>
      <p:ext uri="{BB962C8B-B14F-4D97-AF65-F5344CB8AC3E}">
        <p14:creationId xmlns:p14="http://schemas.microsoft.com/office/powerpoint/2010/main" val="3884009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DE0886B-75C4-C397-4380-96A171249565}"/>
              </a:ext>
            </a:extLst>
          </p:cNvPr>
          <p:cNvPicPr>
            <a:picLocks noChangeAspect="1"/>
          </p:cNvPicPr>
          <p:nvPr/>
        </p:nvPicPr>
        <p:blipFill>
          <a:blip r:embed="rId3"/>
          <a:stretch>
            <a:fillRect/>
          </a:stretch>
        </p:blipFill>
        <p:spPr>
          <a:xfrm>
            <a:off x="2329257" y="1550881"/>
            <a:ext cx="2254750" cy="2902991"/>
          </a:xfrm>
          <a:prstGeom prst="rect">
            <a:avLst/>
          </a:prstGeom>
        </p:spPr>
      </p:pic>
      <p:pic>
        <p:nvPicPr>
          <p:cNvPr id="1026" name="Picture 2" descr="Las XII Pruebas de Astérix">
            <a:extLst>
              <a:ext uri="{FF2B5EF4-FFF2-40B4-BE49-F238E27FC236}">
                <a16:creationId xmlns:a16="http://schemas.microsoft.com/office/drawing/2014/main" id="{764F1C0A-F735-0180-4BD7-CFDEEB1FC2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5898" y="285793"/>
            <a:ext cx="4360986" cy="6102320"/>
          </a:xfrm>
          <a:prstGeom prst="rect">
            <a:avLst/>
          </a:prstGeom>
          <a:noFill/>
          <a:ln w="12700">
            <a:solidFill>
              <a:schemeClr val="tx1"/>
            </a:solidFill>
          </a:ln>
          <a:effectLst>
            <a:outerShdw blurRad="50800" dist="38100" dir="8100000" sx="101000" sy="101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D0526B90-B056-015C-5596-3A349261BD1F}"/>
              </a:ext>
            </a:extLst>
          </p:cNvPr>
          <p:cNvSpPr txBox="1"/>
          <p:nvPr/>
        </p:nvSpPr>
        <p:spPr>
          <a:xfrm>
            <a:off x="6605118" y="723481"/>
            <a:ext cx="5104564" cy="1323439"/>
          </a:xfrm>
          <a:prstGeom prst="rect">
            <a:avLst/>
          </a:prstGeom>
          <a:noFill/>
        </p:spPr>
        <p:txBody>
          <a:bodyPr wrap="square" rtlCol="0">
            <a:spAutoFit/>
          </a:bodyPr>
          <a:lstStyle/>
          <a:p>
            <a:r>
              <a:rPr lang="es-ES" sz="4000" dirty="0" err="1"/>
              <a:t>Astérix</a:t>
            </a:r>
            <a:r>
              <a:rPr lang="es-ES" sz="4000" dirty="0"/>
              <a:t>, </a:t>
            </a:r>
            <a:r>
              <a:rPr lang="es-ES" sz="4000" dirty="0" err="1"/>
              <a:t>Obelix</a:t>
            </a:r>
            <a:r>
              <a:rPr lang="es-ES" sz="4000" dirty="0"/>
              <a:t> y la administración</a:t>
            </a:r>
          </a:p>
        </p:txBody>
      </p:sp>
      <p:pic>
        <p:nvPicPr>
          <p:cNvPr id="4" name="Imagen 3">
            <a:extLst>
              <a:ext uri="{FF2B5EF4-FFF2-40B4-BE49-F238E27FC236}">
                <a16:creationId xmlns:a16="http://schemas.microsoft.com/office/drawing/2014/main" id="{B67F7F09-23E5-A765-47C2-1801BE0A94CD}"/>
              </a:ext>
            </a:extLst>
          </p:cNvPr>
          <p:cNvPicPr>
            <a:picLocks noChangeAspect="1"/>
          </p:cNvPicPr>
          <p:nvPr/>
        </p:nvPicPr>
        <p:blipFill>
          <a:blip r:embed="rId5"/>
          <a:stretch>
            <a:fillRect/>
          </a:stretch>
        </p:blipFill>
        <p:spPr>
          <a:xfrm>
            <a:off x="7479469" y="2552282"/>
            <a:ext cx="2658816" cy="3582237"/>
          </a:xfrm>
          <a:prstGeom prst="rect">
            <a:avLst/>
          </a:prstGeom>
        </p:spPr>
      </p:pic>
    </p:spTree>
    <p:extLst>
      <p:ext uri="{BB962C8B-B14F-4D97-AF65-F5344CB8AC3E}">
        <p14:creationId xmlns:p14="http://schemas.microsoft.com/office/powerpoint/2010/main" val="2840828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DC56511-1C20-21EC-9911-2F34A9DB804A}"/>
              </a:ext>
            </a:extLst>
          </p:cNvPr>
          <p:cNvSpPr txBox="1"/>
          <p:nvPr/>
        </p:nvSpPr>
        <p:spPr>
          <a:xfrm>
            <a:off x="0" y="164123"/>
            <a:ext cx="12192000" cy="6617196"/>
          </a:xfrm>
          <a:prstGeom prst="rect">
            <a:avLst/>
          </a:prstGeom>
          <a:noFill/>
        </p:spPr>
        <p:txBody>
          <a:bodyPr wrap="square">
            <a:spAutoFit/>
          </a:bodyPr>
          <a:lstStyle/>
          <a:p>
            <a:r>
              <a:rPr lang="es-ES" sz="4000" b="1" dirty="0"/>
              <a:t>Las XII pruebas de </a:t>
            </a:r>
            <a:r>
              <a:rPr lang="es-ES" sz="4000" b="1" dirty="0" err="1"/>
              <a:t>Asterix</a:t>
            </a:r>
            <a:endParaRPr lang="es-ES" sz="4000" b="1" dirty="0"/>
          </a:p>
          <a:p>
            <a:endParaRPr lang="es-ES" sz="600" b="1" dirty="0"/>
          </a:p>
          <a:p>
            <a:pPr marL="457200" indent="-457200">
              <a:buFont typeface="+mj-lt"/>
              <a:buAutoNum type="arabicPeriod"/>
            </a:pPr>
            <a:r>
              <a:rPr lang="es-ES" sz="2800" dirty="0"/>
              <a:t>Correr más rápido que Merinos, campeón de los Juegos Olímpicos. </a:t>
            </a:r>
          </a:p>
          <a:p>
            <a:pPr marL="457200" indent="-457200">
              <a:buFont typeface="+mj-lt"/>
              <a:buAutoNum type="arabicPeriod"/>
            </a:pPr>
            <a:r>
              <a:rPr lang="es-ES" sz="2800" dirty="0"/>
              <a:t>Arrojar una jabalina más lejos que Kermes el Persa. </a:t>
            </a:r>
          </a:p>
          <a:p>
            <a:pPr marL="457200" indent="-457200">
              <a:buFont typeface="+mj-lt"/>
              <a:buAutoNum type="arabicPeriod"/>
            </a:pPr>
            <a:r>
              <a:rPr lang="es-ES" sz="2800" dirty="0"/>
              <a:t>Derrotar a </a:t>
            </a:r>
            <a:r>
              <a:rPr lang="es-ES" sz="2800" dirty="0" err="1"/>
              <a:t>Cilindric</a:t>
            </a:r>
            <a:r>
              <a:rPr lang="es-ES" sz="2800" dirty="0"/>
              <a:t> el Germano.</a:t>
            </a:r>
          </a:p>
          <a:p>
            <a:pPr marL="457200" indent="-457200">
              <a:buFont typeface="+mj-lt"/>
              <a:buAutoNum type="arabicPeriod"/>
            </a:pPr>
            <a:r>
              <a:rPr lang="es-ES" sz="2800" dirty="0"/>
              <a:t>Cruzar el  lago de la isla del Placer, </a:t>
            </a:r>
          </a:p>
          <a:p>
            <a:pPr marL="457200" indent="-457200">
              <a:buFont typeface="+mj-lt"/>
              <a:buAutoNum type="arabicPeriod"/>
            </a:pPr>
            <a:r>
              <a:rPr lang="es-ES" sz="2800" dirty="0"/>
              <a:t>Sobrevivir a la mirada hipnotizante de Iris el Egipcio.</a:t>
            </a:r>
          </a:p>
          <a:p>
            <a:pPr marL="457200" indent="-457200">
              <a:buFont typeface="+mj-lt"/>
              <a:buAutoNum type="arabicPeriod"/>
            </a:pPr>
            <a:r>
              <a:rPr lang="es-ES" sz="2800" dirty="0"/>
              <a:t>Terminar toda la comida de </a:t>
            </a:r>
            <a:r>
              <a:rPr lang="es-ES" sz="2800" dirty="0" err="1"/>
              <a:t>Mannekenpix</a:t>
            </a:r>
            <a:r>
              <a:rPr lang="es-ES" sz="2800" dirty="0"/>
              <a:t> el Belga. </a:t>
            </a:r>
          </a:p>
          <a:p>
            <a:pPr marL="457200" indent="-457200">
              <a:buFont typeface="+mj-lt"/>
              <a:buAutoNum type="arabicPeriod"/>
            </a:pPr>
            <a:r>
              <a:rPr lang="es-ES" sz="2800" dirty="0"/>
              <a:t>Sobrevivir en la cueva de la Bestia. </a:t>
            </a:r>
          </a:p>
          <a:p>
            <a:pPr marL="457200" indent="-457200">
              <a:buFont typeface="+mj-lt"/>
              <a:buAutoNum type="arabicPeriod"/>
            </a:pPr>
            <a:r>
              <a:rPr lang="es-ES" sz="2800" dirty="0">
                <a:solidFill>
                  <a:schemeClr val="bg1">
                    <a:lumMod val="95000"/>
                  </a:schemeClr>
                </a:solidFill>
              </a:rPr>
              <a:t>Encontrar el Formulario A-38 en la Casa que Enloquece. </a:t>
            </a:r>
          </a:p>
          <a:p>
            <a:pPr marL="457200" indent="-457200">
              <a:buFont typeface="+mj-lt"/>
              <a:buAutoNum type="arabicPeriod"/>
            </a:pPr>
            <a:r>
              <a:rPr lang="es-ES" sz="2800" dirty="0"/>
              <a:t>Cruzar un río en una cuerda invisible, sobre un río lleno de cocodrilos. </a:t>
            </a:r>
          </a:p>
          <a:p>
            <a:pPr marL="457200" indent="-457200">
              <a:buFont typeface="+mj-lt"/>
              <a:buAutoNum type="arabicPeriod"/>
            </a:pPr>
            <a:r>
              <a:rPr lang="es-ES" sz="2800" dirty="0"/>
              <a:t>Subir a la montaña y responder el acertijo del venerable anciano de la montaña. </a:t>
            </a:r>
          </a:p>
          <a:p>
            <a:pPr marL="457200" indent="-457200">
              <a:buFont typeface="+mj-lt"/>
              <a:buAutoNum type="arabicPeriod"/>
            </a:pPr>
            <a:r>
              <a:rPr lang="es-ES" sz="2800" dirty="0"/>
              <a:t>Pasar una noche en la Llanura Embrujada.</a:t>
            </a:r>
          </a:p>
          <a:p>
            <a:pPr marL="457200" indent="-457200">
              <a:buFont typeface="+mj-lt"/>
              <a:buAutoNum type="arabicPeriod"/>
            </a:pPr>
            <a:r>
              <a:rPr lang="es-ES" sz="2800" dirty="0"/>
              <a:t>Sobrevivir al Circo Máximo.</a:t>
            </a:r>
          </a:p>
        </p:txBody>
      </p:sp>
      <p:pic>
        <p:nvPicPr>
          <p:cNvPr id="4" name="Imagen 3">
            <a:extLst>
              <a:ext uri="{FF2B5EF4-FFF2-40B4-BE49-F238E27FC236}">
                <a16:creationId xmlns:a16="http://schemas.microsoft.com/office/drawing/2014/main" id="{74DBEC1C-A66A-3002-8488-2E2CED800801}"/>
              </a:ext>
            </a:extLst>
          </p:cNvPr>
          <p:cNvPicPr>
            <a:picLocks noChangeAspect="1"/>
          </p:cNvPicPr>
          <p:nvPr/>
        </p:nvPicPr>
        <p:blipFill>
          <a:blip r:embed="rId3"/>
          <a:stretch>
            <a:fillRect/>
          </a:stretch>
        </p:blipFill>
        <p:spPr>
          <a:xfrm>
            <a:off x="9653115" y="1560844"/>
            <a:ext cx="1971948" cy="2538883"/>
          </a:xfrm>
          <a:prstGeom prst="rect">
            <a:avLst/>
          </a:prstGeom>
        </p:spPr>
      </p:pic>
    </p:spTree>
    <p:extLst>
      <p:ext uri="{BB962C8B-B14F-4D97-AF65-F5344CB8AC3E}">
        <p14:creationId xmlns:p14="http://schemas.microsoft.com/office/powerpoint/2010/main" val="1080580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00D3CE6-FBBC-159C-81E0-599A80BFE3C4}"/>
              </a:ext>
            </a:extLst>
          </p:cNvPr>
          <p:cNvSpPr txBox="1"/>
          <p:nvPr/>
        </p:nvSpPr>
        <p:spPr>
          <a:xfrm>
            <a:off x="653143" y="241161"/>
            <a:ext cx="11234057" cy="1569660"/>
          </a:xfrm>
          <a:prstGeom prst="rect">
            <a:avLst/>
          </a:prstGeom>
          <a:noFill/>
        </p:spPr>
        <p:txBody>
          <a:bodyPr wrap="square">
            <a:spAutoFit/>
          </a:bodyPr>
          <a:lstStyle/>
          <a:p>
            <a:pPr algn="ctr"/>
            <a:r>
              <a:rPr lang="es-ES" sz="4800" b="1" dirty="0"/>
              <a:t>Encontrar el Formulario A-38 en la Casa que Enloquece</a:t>
            </a:r>
          </a:p>
        </p:txBody>
      </p:sp>
      <p:pic>
        <p:nvPicPr>
          <p:cNvPr id="2050" name="Picture 2" descr="La casa que enloquece: Astérix y Obélix superan una prueba de ...">
            <a:extLst>
              <a:ext uri="{FF2B5EF4-FFF2-40B4-BE49-F238E27FC236}">
                <a16:creationId xmlns:a16="http://schemas.microsoft.com/office/drawing/2014/main" id="{FC3AAC85-8DCB-855A-E21A-1BDCE2E2C7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3473" y="2061482"/>
            <a:ext cx="6545053" cy="4555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6409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E1D461B-9734-D55D-22F4-A5B5F922F845}"/>
              </a:ext>
            </a:extLst>
          </p:cNvPr>
          <p:cNvPicPr>
            <a:picLocks noChangeAspect="1"/>
          </p:cNvPicPr>
          <p:nvPr/>
        </p:nvPicPr>
        <p:blipFill>
          <a:blip r:embed="rId2"/>
          <a:stretch>
            <a:fillRect/>
          </a:stretch>
        </p:blipFill>
        <p:spPr>
          <a:xfrm>
            <a:off x="5992167" y="-23023"/>
            <a:ext cx="6199833" cy="6904045"/>
          </a:xfrm>
          <a:prstGeom prst="rect">
            <a:avLst/>
          </a:prstGeom>
        </p:spPr>
      </p:pic>
      <p:pic>
        <p:nvPicPr>
          <p:cNvPr id="3" name="Imagen 2">
            <a:extLst>
              <a:ext uri="{FF2B5EF4-FFF2-40B4-BE49-F238E27FC236}">
                <a16:creationId xmlns:a16="http://schemas.microsoft.com/office/drawing/2014/main" id="{FDAEDCA5-CAF1-C5EF-32AB-8205E5B7A791}"/>
              </a:ext>
            </a:extLst>
          </p:cNvPr>
          <p:cNvPicPr>
            <a:picLocks noChangeAspect="1"/>
          </p:cNvPicPr>
          <p:nvPr/>
        </p:nvPicPr>
        <p:blipFill>
          <a:blip r:embed="rId3"/>
          <a:stretch>
            <a:fillRect/>
          </a:stretch>
        </p:blipFill>
        <p:spPr>
          <a:xfrm>
            <a:off x="0" y="-23023"/>
            <a:ext cx="5992167" cy="3370594"/>
          </a:xfrm>
          <a:prstGeom prst="rect">
            <a:avLst/>
          </a:prstGeom>
        </p:spPr>
      </p:pic>
      <p:pic>
        <p:nvPicPr>
          <p:cNvPr id="4" name="Picture 2" descr="Imagen">
            <a:extLst>
              <a:ext uri="{FF2B5EF4-FFF2-40B4-BE49-F238E27FC236}">
                <a16:creationId xmlns:a16="http://schemas.microsoft.com/office/drawing/2014/main" id="{0D5F3298-D649-479F-1AE9-ED1FBC3637C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0" y="3347570"/>
            <a:ext cx="5992164" cy="3510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0509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CCCB6D-5162-4AAE-A5E3-3AC55410D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BCD8C04-CC7B-40EF-82EB-E9821F79BB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0" y="2458"/>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adroTexto 3">
            <a:extLst>
              <a:ext uri="{FF2B5EF4-FFF2-40B4-BE49-F238E27FC236}">
                <a16:creationId xmlns:a16="http://schemas.microsoft.com/office/drawing/2014/main" id="{60877F56-E65F-4BD2-4910-40E49DBAE203}"/>
              </a:ext>
            </a:extLst>
          </p:cNvPr>
          <p:cNvSpPr txBox="1"/>
          <p:nvPr/>
        </p:nvSpPr>
        <p:spPr>
          <a:xfrm>
            <a:off x="702460" y="-362246"/>
            <a:ext cx="4620584" cy="4567137"/>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b="1" kern="1200" dirty="0">
                <a:solidFill>
                  <a:srgbClr val="FFFFFF"/>
                </a:solidFill>
                <a:latin typeface="+mj-lt"/>
                <a:ea typeface="+mj-ea"/>
                <a:cs typeface="+mj-cs"/>
              </a:rPr>
              <a:t>La Bicicleta de la </a:t>
            </a:r>
            <a:r>
              <a:rPr lang="es-ES" sz="4400" b="1" kern="1200" dirty="0">
                <a:solidFill>
                  <a:srgbClr val="FFFFFF"/>
                </a:solidFill>
                <a:latin typeface="+mj-lt"/>
                <a:ea typeface="+mj-ea"/>
                <a:cs typeface="+mj-cs"/>
              </a:rPr>
              <a:t>decana</a:t>
            </a:r>
            <a:r>
              <a:rPr lang="en-US" sz="4400" b="1" kern="1200" dirty="0">
                <a:solidFill>
                  <a:srgbClr val="FFFFFF"/>
                </a:solidFill>
                <a:latin typeface="+mj-lt"/>
                <a:ea typeface="+mj-ea"/>
                <a:cs typeface="+mj-cs"/>
              </a:rPr>
              <a:t> Zoe Radnor</a:t>
            </a:r>
            <a:r>
              <a:rPr lang="en-US" sz="4400" kern="1200" dirty="0">
                <a:solidFill>
                  <a:srgbClr val="FFFFFF"/>
                </a:solidFill>
                <a:latin typeface="+mj-lt"/>
                <a:ea typeface="+mj-ea"/>
                <a:cs typeface="+mj-cs"/>
              </a:rPr>
              <a:t> </a:t>
            </a:r>
          </a:p>
        </p:txBody>
      </p:sp>
      <p:pic>
        <p:nvPicPr>
          <p:cNvPr id="5" name="Imagen 4">
            <a:extLst>
              <a:ext uri="{FF2B5EF4-FFF2-40B4-BE49-F238E27FC236}">
                <a16:creationId xmlns:a16="http://schemas.microsoft.com/office/drawing/2014/main" id="{D6D9D231-759A-2ED3-5F90-9F7224A2C75E}"/>
              </a:ext>
            </a:extLst>
          </p:cNvPr>
          <p:cNvPicPr>
            <a:picLocks noChangeAspect="1"/>
          </p:cNvPicPr>
          <p:nvPr/>
        </p:nvPicPr>
        <p:blipFill rotWithShape="1">
          <a:blip r:embed="rId3"/>
          <a:srcRect l="6240" r="6813"/>
          <a:stretch/>
        </p:blipFill>
        <p:spPr>
          <a:xfrm>
            <a:off x="6000861" y="0"/>
            <a:ext cx="6187921" cy="7116936"/>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670487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Texto, Carta&#10;&#10;Descripción generada automáticamente">
            <a:extLst>
              <a:ext uri="{FF2B5EF4-FFF2-40B4-BE49-F238E27FC236}">
                <a16:creationId xmlns:a16="http://schemas.microsoft.com/office/drawing/2014/main" id="{EFC41F0A-96F2-A255-5DCD-6C21F89FB8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481" y="1750052"/>
            <a:ext cx="11291038" cy="13275917"/>
          </a:xfrm>
          <a:prstGeom prst="rect">
            <a:avLst/>
          </a:prstGeom>
        </p:spPr>
      </p:pic>
      <p:sp>
        <p:nvSpPr>
          <p:cNvPr id="4" name="Rectángulo 3">
            <a:extLst>
              <a:ext uri="{FF2B5EF4-FFF2-40B4-BE49-F238E27FC236}">
                <a16:creationId xmlns:a16="http://schemas.microsoft.com/office/drawing/2014/main" id="{A9215967-EB84-2653-E148-91F61FB993AD}"/>
              </a:ext>
            </a:extLst>
          </p:cNvPr>
          <p:cNvSpPr/>
          <p:nvPr/>
        </p:nvSpPr>
        <p:spPr>
          <a:xfrm>
            <a:off x="0" y="6858000"/>
            <a:ext cx="12192000" cy="19621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 name="Imagen 4">
            <a:extLst>
              <a:ext uri="{FF2B5EF4-FFF2-40B4-BE49-F238E27FC236}">
                <a16:creationId xmlns:a16="http://schemas.microsoft.com/office/drawing/2014/main" id="{EDB5FD15-47AE-43B0-63F3-84803AA3A9FA}"/>
              </a:ext>
            </a:extLst>
          </p:cNvPr>
          <p:cNvPicPr>
            <a:picLocks noChangeAspect="1"/>
          </p:cNvPicPr>
          <p:nvPr/>
        </p:nvPicPr>
        <p:blipFill>
          <a:blip r:embed="rId3"/>
          <a:stretch>
            <a:fillRect/>
          </a:stretch>
        </p:blipFill>
        <p:spPr>
          <a:xfrm>
            <a:off x="8869143" y="-266395"/>
            <a:ext cx="1372138" cy="2617338"/>
          </a:xfrm>
          <a:prstGeom prst="rect">
            <a:avLst/>
          </a:prstGeom>
        </p:spPr>
      </p:pic>
    </p:spTree>
    <p:extLst>
      <p:ext uri="{BB962C8B-B14F-4D97-AF65-F5344CB8AC3E}">
        <p14:creationId xmlns:p14="http://schemas.microsoft.com/office/powerpoint/2010/main" val="1979624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E2777A5-E4DA-4CD1-CB4C-E3321BB36BDB}"/>
              </a:ext>
            </a:extLst>
          </p:cNvPr>
          <p:cNvSpPr txBox="1"/>
          <p:nvPr/>
        </p:nvSpPr>
        <p:spPr>
          <a:xfrm>
            <a:off x="237298" y="1798820"/>
            <a:ext cx="5757474" cy="3046988"/>
          </a:xfrm>
          <a:prstGeom prst="rect">
            <a:avLst/>
          </a:prstGeom>
          <a:noFill/>
        </p:spPr>
        <p:txBody>
          <a:bodyPr wrap="square">
            <a:spAutoFit/>
          </a:bodyPr>
          <a:lstStyle/>
          <a:p>
            <a:r>
              <a:rPr lang="es-ES" sz="3200" b="1" dirty="0"/>
              <a:t>¿Como se califica o denomina una organización que olvida su objetivo, pero sigue cumpliendo los normas procedimientos y tareas que le llevaban a este objetivo?</a:t>
            </a:r>
          </a:p>
        </p:txBody>
      </p:sp>
      <p:pic>
        <p:nvPicPr>
          <p:cNvPr id="5" name="Imagen 4">
            <a:extLst>
              <a:ext uri="{FF2B5EF4-FFF2-40B4-BE49-F238E27FC236}">
                <a16:creationId xmlns:a16="http://schemas.microsoft.com/office/drawing/2014/main" id="{36592758-B157-3D1D-2E82-B0D63FE4AF4D}"/>
              </a:ext>
            </a:extLst>
          </p:cNvPr>
          <p:cNvPicPr>
            <a:picLocks noChangeAspect="1"/>
          </p:cNvPicPr>
          <p:nvPr/>
        </p:nvPicPr>
        <p:blipFill>
          <a:blip r:embed="rId2"/>
          <a:stretch>
            <a:fillRect/>
          </a:stretch>
        </p:blipFill>
        <p:spPr>
          <a:xfrm>
            <a:off x="6325849" y="42602"/>
            <a:ext cx="5628853" cy="6815398"/>
          </a:xfrm>
          <a:prstGeom prst="rect">
            <a:avLst/>
          </a:prstGeom>
        </p:spPr>
      </p:pic>
    </p:spTree>
    <p:extLst>
      <p:ext uri="{BB962C8B-B14F-4D97-AF65-F5344CB8AC3E}">
        <p14:creationId xmlns:p14="http://schemas.microsoft.com/office/powerpoint/2010/main" val="32727805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uadroTexto 2">
            <a:extLst>
              <a:ext uri="{FF2B5EF4-FFF2-40B4-BE49-F238E27FC236}">
                <a16:creationId xmlns:a16="http://schemas.microsoft.com/office/drawing/2014/main" id="{F44AEAB8-FBA5-D80F-D847-4C1453080A4F}"/>
              </a:ext>
            </a:extLst>
          </p:cNvPr>
          <p:cNvSpPr txBox="1"/>
          <p:nvPr/>
        </p:nvSpPr>
        <p:spPr>
          <a:xfrm>
            <a:off x="1028700" y="1967266"/>
            <a:ext cx="2628900" cy="2547257"/>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s-ES" sz="3600" b="1" kern="1200" dirty="0">
                <a:solidFill>
                  <a:srgbClr val="FFFFFF"/>
                </a:solidFill>
                <a:latin typeface="+mj-lt"/>
                <a:ea typeface="+mj-ea"/>
                <a:cs typeface="+mj-cs"/>
              </a:rPr>
              <a:t>"Haz lo que yo digo y no lo que yo hago</a:t>
            </a:r>
            <a:r>
              <a:rPr lang="en-US" sz="3600" b="1" kern="1200" dirty="0">
                <a:solidFill>
                  <a:srgbClr val="FFFFFF"/>
                </a:solidFill>
                <a:latin typeface="+mj-lt"/>
                <a:ea typeface="+mj-ea"/>
                <a:cs typeface="+mj-cs"/>
              </a:rPr>
              <a:t>"</a:t>
            </a:r>
          </a:p>
        </p:txBody>
      </p:sp>
      <p:pic>
        <p:nvPicPr>
          <p:cNvPr id="4" name="Imagen 3">
            <a:extLst>
              <a:ext uri="{FF2B5EF4-FFF2-40B4-BE49-F238E27FC236}">
                <a16:creationId xmlns:a16="http://schemas.microsoft.com/office/drawing/2014/main" id="{0F75A841-18DB-5777-4CF0-400AE32B8DEC}"/>
              </a:ext>
            </a:extLst>
          </p:cNvPr>
          <p:cNvPicPr>
            <a:picLocks noChangeAspect="1"/>
          </p:cNvPicPr>
          <p:nvPr/>
        </p:nvPicPr>
        <p:blipFill>
          <a:blip r:embed="rId2"/>
          <a:stretch>
            <a:fillRect/>
          </a:stretch>
        </p:blipFill>
        <p:spPr>
          <a:xfrm>
            <a:off x="5579564" y="0"/>
            <a:ext cx="5805218" cy="6789726"/>
          </a:xfrm>
          <a:prstGeom prst="rect">
            <a:avLst/>
          </a:prstGeom>
        </p:spPr>
      </p:pic>
      <p:sp>
        <p:nvSpPr>
          <p:cNvPr id="2" name="CuadroTexto 1">
            <a:extLst>
              <a:ext uri="{FF2B5EF4-FFF2-40B4-BE49-F238E27FC236}">
                <a16:creationId xmlns:a16="http://schemas.microsoft.com/office/drawing/2014/main" id="{BDE2160E-0C67-2E66-D31C-E1182A56B54F}"/>
              </a:ext>
            </a:extLst>
          </p:cNvPr>
          <p:cNvSpPr txBox="1"/>
          <p:nvPr/>
        </p:nvSpPr>
        <p:spPr>
          <a:xfrm>
            <a:off x="942555" y="5301016"/>
            <a:ext cx="3048837" cy="646331"/>
          </a:xfrm>
          <a:prstGeom prst="rect">
            <a:avLst/>
          </a:prstGeom>
          <a:noFill/>
        </p:spPr>
        <p:txBody>
          <a:bodyPr wrap="square">
            <a:spAutoFit/>
          </a:bodyPr>
          <a:lstStyle/>
          <a:p>
            <a:r>
              <a:rPr lang="es-ES" dirty="0"/>
              <a:t>nueva-ley-atención-cliente para empresas privadas</a:t>
            </a:r>
          </a:p>
        </p:txBody>
      </p:sp>
    </p:spTree>
    <p:extLst>
      <p:ext uri="{BB962C8B-B14F-4D97-AF65-F5344CB8AC3E}">
        <p14:creationId xmlns:p14="http://schemas.microsoft.com/office/powerpoint/2010/main" val="3198990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21333FD1-703B-2319-E49A-572BFE302B94}"/>
              </a:ext>
            </a:extLst>
          </p:cNvPr>
          <p:cNvPicPr>
            <a:picLocks noChangeAspect="1"/>
          </p:cNvPicPr>
          <p:nvPr/>
        </p:nvPicPr>
        <p:blipFill>
          <a:blip r:embed="rId2"/>
          <a:stretch>
            <a:fillRect/>
          </a:stretch>
        </p:blipFill>
        <p:spPr>
          <a:xfrm>
            <a:off x="229939" y="36576"/>
            <a:ext cx="11732121" cy="6858000"/>
          </a:xfrm>
          <a:prstGeom prst="rect">
            <a:avLst/>
          </a:prstGeom>
        </p:spPr>
      </p:pic>
      <p:sp>
        <p:nvSpPr>
          <p:cNvPr id="2" name="Rectángulo 1">
            <a:extLst>
              <a:ext uri="{FF2B5EF4-FFF2-40B4-BE49-F238E27FC236}">
                <a16:creationId xmlns:a16="http://schemas.microsoft.com/office/drawing/2014/main" id="{8B7A4DBD-487F-8DF5-1099-A867E747A90C}"/>
              </a:ext>
            </a:extLst>
          </p:cNvPr>
          <p:cNvSpPr/>
          <p:nvPr/>
        </p:nvSpPr>
        <p:spPr>
          <a:xfrm>
            <a:off x="89153" y="3300984"/>
            <a:ext cx="12013692" cy="3557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agen 3">
            <a:extLst>
              <a:ext uri="{FF2B5EF4-FFF2-40B4-BE49-F238E27FC236}">
                <a16:creationId xmlns:a16="http://schemas.microsoft.com/office/drawing/2014/main" id="{CBCC8565-91B0-7024-86A7-0A599421E5E2}"/>
              </a:ext>
            </a:extLst>
          </p:cNvPr>
          <p:cNvPicPr>
            <a:picLocks noChangeAspect="1"/>
          </p:cNvPicPr>
          <p:nvPr/>
        </p:nvPicPr>
        <p:blipFill>
          <a:blip r:embed="rId3"/>
          <a:stretch>
            <a:fillRect/>
          </a:stretch>
        </p:blipFill>
        <p:spPr>
          <a:xfrm>
            <a:off x="3519846" y="3548270"/>
            <a:ext cx="5826557" cy="3273154"/>
          </a:xfrm>
          <a:prstGeom prst="rect">
            <a:avLst/>
          </a:prstGeom>
        </p:spPr>
      </p:pic>
    </p:spTree>
    <p:extLst>
      <p:ext uri="{BB962C8B-B14F-4D97-AF65-F5344CB8AC3E}">
        <p14:creationId xmlns:p14="http://schemas.microsoft.com/office/powerpoint/2010/main" val="3731009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23C3E15-5C3D-8506-EE33-3B6197F13812}"/>
              </a:ext>
            </a:extLst>
          </p:cNvPr>
          <p:cNvPicPr>
            <a:picLocks noChangeAspect="1"/>
          </p:cNvPicPr>
          <p:nvPr/>
        </p:nvPicPr>
        <p:blipFill>
          <a:blip r:embed="rId3"/>
          <a:stretch>
            <a:fillRect/>
          </a:stretch>
        </p:blipFill>
        <p:spPr>
          <a:xfrm>
            <a:off x="3708283" y="0"/>
            <a:ext cx="8635365" cy="6858000"/>
          </a:xfrm>
          <a:prstGeom prst="rect">
            <a:avLst/>
          </a:prstGeom>
        </p:spPr>
      </p:pic>
      <p:pic>
        <p:nvPicPr>
          <p:cNvPr id="3074" name="Picture 2" descr="Libro Pantaleón y las Visitadoras De Mario Vargas Llosa - Buscalibre">
            <a:extLst>
              <a:ext uri="{FF2B5EF4-FFF2-40B4-BE49-F238E27FC236}">
                <a16:creationId xmlns:a16="http://schemas.microsoft.com/office/drawing/2014/main" id="{E127F9FB-7FCE-F23B-E531-BAE839423C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160" y="739314"/>
            <a:ext cx="2352675" cy="3429000"/>
          </a:xfrm>
          <a:prstGeom prst="rect">
            <a:avLst/>
          </a:prstGeom>
          <a:noFill/>
          <a:ln w="12700">
            <a:solidFill>
              <a:schemeClr val="tx1"/>
            </a:solidFill>
          </a:ln>
          <a:effectLst>
            <a:outerShdw blurRad="50800" dist="38100" dir="8100000" sx="101000" sy="101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50982F61-D140-F4F7-A113-FBB9FA9E4FBC}"/>
              </a:ext>
            </a:extLst>
          </p:cNvPr>
          <p:cNvSpPr txBox="1"/>
          <p:nvPr/>
        </p:nvSpPr>
        <p:spPr>
          <a:xfrm>
            <a:off x="567383" y="4898059"/>
            <a:ext cx="3140900" cy="923330"/>
          </a:xfrm>
          <a:prstGeom prst="rect">
            <a:avLst/>
          </a:prstGeom>
          <a:noFill/>
        </p:spPr>
        <p:txBody>
          <a:bodyPr wrap="square">
            <a:spAutoFit/>
          </a:bodyPr>
          <a:lstStyle/>
          <a:p>
            <a:r>
              <a:rPr lang="es-ES" dirty="0"/>
              <a:t>Servicio de Visitadoras para Guarniciones, Puestos de Frontera y Afines (SVGPFA)</a:t>
            </a:r>
          </a:p>
        </p:txBody>
      </p:sp>
    </p:spTree>
    <p:extLst>
      <p:ext uri="{BB962C8B-B14F-4D97-AF65-F5344CB8AC3E}">
        <p14:creationId xmlns:p14="http://schemas.microsoft.com/office/powerpoint/2010/main" val="1164484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7787223-7359-15C1-DFFA-687AF83FC22B}"/>
              </a:ext>
            </a:extLst>
          </p:cNvPr>
          <p:cNvPicPr>
            <a:picLocks noChangeAspect="1"/>
          </p:cNvPicPr>
          <p:nvPr/>
        </p:nvPicPr>
        <p:blipFill>
          <a:blip r:embed="rId2"/>
          <a:stretch>
            <a:fillRect/>
          </a:stretch>
        </p:blipFill>
        <p:spPr>
          <a:xfrm>
            <a:off x="124818" y="2220685"/>
            <a:ext cx="11768568" cy="2381459"/>
          </a:xfrm>
          <a:prstGeom prst="rect">
            <a:avLst/>
          </a:prstGeom>
        </p:spPr>
      </p:pic>
    </p:spTree>
    <p:extLst>
      <p:ext uri="{BB962C8B-B14F-4D97-AF65-F5344CB8AC3E}">
        <p14:creationId xmlns:p14="http://schemas.microsoft.com/office/powerpoint/2010/main" val="37201650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9497573-7177-4425-79CC-E6BC4AAB6085}"/>
              </a:ext>
            </a:extLst>
          </p:cNvPr>
          <p:cNvSpPr txBox="1"/>
          <p:nvPr/>
        </p:nvSpPr>
        <p:spPr>
          <a:xfrm>
            <a:off x="3049250" y="2161294"/>
            <a:ext cx="6093500" cy="2585323"/>
          </a:xfrm>
          <a:prstGeom prst="rect">
            <a:avLst/>
          </a:prstGeom>
          <a:noFill/>
        </p:spPr>
        <p:txBody>
          <a:bodyPr wrap="square">
            <a:spAutoFit/>
          </a:bodyPr>
          <a:lstStyle/>
          <a:p>
            <a:r>
              <a:rPr lang="es-ES" sz="5400" b="1" dirty="0"/>
              <a:t>hablemos de sanidad y atención primaria</a:t>
            </a:r>
          </a:p>
        </p:txBody>
      </p:sp>
    </p:spTree>
    <p:extLst>
      <p:ext uri="{BB962C8B-B14F-4D97-AF65-F5344CB8AC3E}">
        <p14:creationId xmlns:p14="http://schemas.microsoft.com/office/powerpoint/2010/main" val="297187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94DD0DEE-1295-68C7-378E-DA79FE53F59C}"/>
              </a:ext>
            </a:extLst>
          </p:cNvPr>
          <p:cNvPicPr>
            <a:picLocks noChangeAspect="1"/>
          </p:cNvPicPr>
          <p:nvPr/>
        </p:nvPicPr>
        <p:blipFill>
          <a:blip r:embed="rId2"/>
          <a:stretch>
            <a:fillRect/>
          </a:stretch>
        </p:blipFill>
        <p:spPr>
          <a:xfrm>
            <a:off x="2938097" y="0"/>
            <a:ext cx="6852546" cy="6845048"/>
          </a:xfrm>
          <a:prstGeom prst="rect">
            <a:avLst/>
          </a:prstGeom>
        </p:spPr>
      </p:pic>
    </p:spTree>
    <p:extLst>
      <p:ext uri="{BB962C8B-B14F-4D97-AF65-F5344CB8AC3E}">
        <p14:creationId xmlns:p14="http://schemas.microsoft.com/office/powerpoint/2010/main" val="40555496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AED09AE-920F-D878-43E4-46EEDB959D4D}"/>
              </a:ext>
            </a:extLst>
          </p:cNvPr>
          <p:cNvPicPr>
            <a:picLocks noChangeAspect="1"/>
          </p:cNvPicPr>
          <p:nvPr/>
        </p:nvPicPr>
        <p:blipFill>
          <a:blip r:embed="rId2"/>
          <a:stretch>
            <a:fillRect/>
          </a:stretch>
        </p:blipFill>
        <p:spPr>
          <a:xfrm>
            <a:off x="6850530" y="205818"/>
            <a:ext cx="4564397" cy="6446363"/>
          </a:xfrm>
          <a:prstGeom prst="rect">
            <a:avLst/>
          </a:prstGeom>
          <a:ln w="12700">
            <a:solidFill>
              <a:schemeClr val="tx1"/>
            </a:solidFill>
          </a:ln>
          <a:effectLst>
            <a:outerShdw blurRad="50800" dist="38100" dir="8100000" sx="101000" sy="101000" algn="tr" rotWithShape="0">
              <a:prstClr val="black">
                <a:alpha val="40000"/>
              </a:prstClr>
            </a:outerShdw>
          </a:effectLst>
        </p:spPr>
      </p:pic>
      <p:sp>
        <p:nvSpPr>
          <p:cNvPr id="3" name="CuadroTexto 2">
            <a:extLst>
              <a:ext uri="{FF2B5EF4-FFF2-40B4-BE49-F238E27FC236}">
                <a16:creationId xmlns:a16="http://schemas.microsoft.com/office/drawing/2014/main" id="{F8132942-ED5D-4098-6FF9-C9263E116BA9}"/>
              </a:ext>
            </a:extLst>
          </p:cNvPr>
          <p:cNvSpPr txBox="1"/>
          <p:nvPr/>
        </p:nvSpPr>
        <p:spPr>
          <a:xfrm>
            <a:off x="341643" y="3013500"/>
            <a:ext cx="5881034" cy="830997"/>
          </a:xfrm>
          <a:prstGeom prst="rect">
            <a:avLst/>
          </a:prstGeom>
          <a:noFill/>
        </p:spPr>
        <p:txBody>
          <a:bodyPr wrap="none" rtlCol="0">
            <a:spAutoFit/>
          </a:bodyPr>
          <a:lstStyle/>
          <a:p>
            <a:r>
              <a:rPr lang="es-ES" sz="4800" b="1" dirty="0"/>
              <a:t>El día de la marmota</a:t>
            </a:r>
          </a:p>
        </p:txBody>
      </p:sp>
    </p:spTree>
    <p:extLst>
      <p:ext uri="{BB962C8B-B14F-4D97-AF65-F5344CB8AC3E}">
        <p14:creationId xmlns:p14="http://schemas.microsoft.com/office/powerpoint/2010/main" val="28293841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370A75-97F9-3A52-A1C8-E32428384393}"/>
              </a:ext>
            </a:extLst>
          </p:cNvPr>
          <p:cNvSpPr>
            <a:spLocks noGrp="1"/>
          </p:cNvSpPr>
          <p:nvPr>
            <p:ph type="ctrTitle"/>
          </p:nvPr>
        </p:nvSpPr>
        <p:spPr/>
        <p:txBody>
          <a:bodyPr/>
          <a:lstStyle/>
          <a:p>
            <a:endParaRPr lang="es-ES"/>
          </a:p>
        </p:txBody>
      </p:sp>
      <p:sp>
        <p:nvSpPr>
          <p:cNvPr id="3" name="Subtítulo 2">
            <a:extLst>
              <a:ext uri="{FF2B5EF4-FFF2-40B4-BE49-F238E27FC236}">
                <a16:creationId xmlns:a16="http://schemas.microsoft.com/office/drawing/2014/main" id="{97288B61-993B-4EF3-406F-251AE10D749B}"/>
              </a:ext>
            </a:extLst>
          </p:cNvPr>
          <p:cNvSpPr>
            <a:spLocks noGrp="1"/>
          </p:cNvSpPr>
          <p:nvPr>
            <p:ph type="subTitle" idx="1"/>
          </p:nvPr>
        </p:nvSpPr>
        <p:spPr/>
        <p:txBody>
          <a:bodyPr/>
          <a:lstStyle/>
          <a:p>
            <a:endParaRPr lang="es-ES"/>
          </a:p>
        </p:txBody>
      </p:sp>
      <p:pic>
        <p:nvPicPr>
          <p:cNvPr id="7" name="Imagen 6">
            <a:extLst>
              <a:ext uri="{FF2B5EF4-FFF2-40B4-BE49-F238E27FC236}">
                <a16:creationId xmlns:a16="http://schemas.microsoft.com/office/drawing/2014/main" id="{C4F38D62-6125-0A6D-8961-658462CE5ACA}"/>
              </a:ext>
            </a:extLst>
          </p:cNvPr>
          <p:cNvPicPr>
            <a:picLocks noChangeAspect="1"/>
          </p:cNvPicPr>
          <p:nvPr/>
        </p:nvPicPr>
        <p:blipFill>
          <a:blip r:embed="rId2"/>
          <a:stretch>
            <a:fillRect/>
          </a:stretch>
        </p:blipFill>
        <p:spPr>
          <a:xfrm>
            <a:off x="141894" y="231112"/>
            <a:ext cx="11908211" cy="6179736"/>
          </a:xfrm>
          <a:prstGeom prst="rect">
            <a:avLst/>
          </a:prstGeom>
        </p:spPr>
      </p:pic>
    </p:spTree>
    <p:extLst>
      <p:ext uri="{BB962C8B-B14F-4D97-AF65-F5344CB8AC3E}">
        <p14:creationId xmlns:p14="http://schemas.microsoft.com/office/powerpoint/2010/main" val="31581858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BE8BC249-2A63-76B3-2150-4DF0CDB1DB68}"/>
              </a:ext>
            </a:extLst>
          </p:cNvPr>
          <p:cNvPicPr>
            <a:picLocks noChangeAspect="1"/>
          </p:cNvPicPr>
          <p:nvPr/>
        </p:nvPicPr>
        <p:blipFill>
          <a:blip r:embed="rId2"/>
          <a:stretch>
            <a:fillRect/>
          </a:stretch>
        </p:blipFill>
        <p:spPr>
          <a:xfrm>
            <a:off x="540255" y="0"/>
            <a:ext cx="10187042" cy="6858000"/>
          </a:xfrm>
          <a:prstGeom prst="rect">
            <a:avLst/>
          </a:prstGeom>
        </p:spPr>
      </p:pic>
    </p:spTree>
    <p:extLst>
      <p:ext uri="{BB962C8B-B14F-4D97-AF65-F5344CB8AC3E}">
        <p14:creationId xmlns:p14="http://schemas.microsoft.com/office/powerpoint/2010/main" val="2768883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594E124-4A90-2777-CA4C-8D070113EFB5}"/>
              </a:ext>
            </a:extLst>
          </p:cNvPr>
          <p:cNvPicPr>
            <a:picLocks noChangeAspect="1"/>
          </p:cNvPicPr>
          <p:nvPr/>
        </p:nvPicPr>
        <p:blipFill>
          <a:blip r:embed="rId2"/>
          <a:stretch>
            <a:fillRect/>
          </a:stretch>
        </p:blipFill>
        <p:spPr>
          <a:xfrm>
            <a:off x="438150" y="254010"/>
            <a:ext cx="11391900" cy="6307790"/>
          </a:xfrm>
          <a:prstGeom prst="rect">
            <a:avLst/>
          </a:prstGeom>
        </p:spPr>
      </p:pic>
    </p:spTree>
    <p:extLst>
      <p:ext uri="{BB962C8B-B14F-4D97-AF65-F5344CB8AC3E}">
        <p14:creationId xmlns:p14="http://schemas.microsoft.com/office/powerpoint/2010/main" val="39932432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E1FF86FF-3CDD-8DBA-CFCC-810DEA62F574}"/>
              </a:ext>
            </a:extLst>
          </p:cNvPr>
          <p:cNvPicPr>
            <a:picLocks noChangeAspect="1"/>
          </p:cNvPicPr>
          <p:nvPr/>
        </p:nvPicPr>
        <p:blipFill>
          <a:blip r:embed="rId2"/>
          <a:stretch>
            <a:fillRect/>
          </a:stretch>
        </p:blipFill>
        <p:spPr>
          <a:xfrm>
            <a:off x="924448" y="-47529"/>
            <a:ext cx="10078497" cy="6775177"/>
          </a:xfrm>
          <a:prstGeom prst="rect">
            <a:avLst/>
          </a:prstGeom>
        </p:spPr>
      </p:pic>
    </p:spTree>
    <p:extLst>
      <p:ext uri="{BB962C8B-B14F-4D97-AF65-F5344CB8AC3E}">
        <p14:creationId xmlns:p14="http://schemas.microsoft.com/office/powerpoint/2010/main" val="1529955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2BFCBC66-8453-AB8E-0D52-38289DB53876}"/>
              </a:ext>
            </a:extLst>
          </p:cNvPr>
          <p:cNvPicPr>
            <a:picLocks noChangeAspect="1"/>
          </p:cNvPicPr>
          <p:nvPr/>
        </p:nvPicPr>
        <p:blipFill>
          <a:blip r:embed="rId2"/>
          <a:stretch>
            <a:fillRect/>
          </a:stretch>
        </p:blipFill>
        <p:spPr>
          <a:xfrm>
            <a:off x="47206" y="0"/>
            <a:ext cx="12097588" cy="6858000"/>
          </a:xfrm>
          <a:prstGeom prst="rect">
            <a:avLst/>
          </a:prstGeom>
        </p:spPr>
      </p:pic>
      <p:pic>
        <p:nvPicPr>
          <p:cNvPr id="4" name="Imagen 3">
            <a:extLst>
              <a:ext uri="{FF2B5EF4-FFF2-40B4-BE49-F238E27FC236}">
                <a16:creationId xmlns:a16="http://schemas.microsoft.com/office/drawing/2014/main" id="{6807A196-4BC9-6D51-1F6D-F24A65D9B266}"/>
              </a:ext>
            </a:extLst>
          </p:cNvPr>
          <p:cNvPicPr>
            <a:picLocks noChangeAspect="1"/>
          </p:cNvPicPr>
          <p:nvPr/>
        </p:nvPicPr>
        <p:blipFill>
          <a:blip r:embed="rId3"/>
          <a:stretch>
            <a:fillRect/>
          </a:stretch>
        </p:blipFill>
        <p:spPr>
          <a:xfrm>
            <a:off x="1959428" y="750114"/>
            <a:ext cx="3459997" cy="721870"/>
          </a:xfrm>
          <a:prstGeom prst="rect">
            <a:avLst/>
          </a:prstGeom>
        </p:spPr>
      </p:pic>
    </p:spTree>
    <p:extLst>
      <p:ext uri="{BB962C8B-B14F-4D97-AF65-F5344CB8AC3E}">
        <p14:creationId xmlns:p14="http://schemas.microsoft.com/office/powerpoint/2010/main" val="28440880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9B9054F4-DED1-9BE4-680A-8FFFBFA4AD9D}"/>
              </a:ext>
            </a:extLst>
          </p:cNvPr>
          <p:cNvSpPr>
            <a:spLocks noGrp="1"/>
          </p:cNvSpPr>
          <p:nvPr>
            <p:ph type="title"/>
          </p:nvPr>
        </p:nvSpPr>
        <p:spPr>
          <a:xfrm>
            <a:off x="361545" y="0"/>
            <a:ext cx="5257800" cy="6872254"/>
          </a:xfrm>
        </p:spPr>
        <p:txBody>
          <a:bodyPr>
            <a:normAutofit/>
          </a:bodyPr>
          <a:lstStyle/>
          <a:p>
            <a:pPr algn="ctr"/>
            <a:r>
              <a:rPr lang="es-ES" sz="6000" b="1" dirty="0">
                <a:effectLst>
                  <a:outerShdw blurRad="38100" dist="38100" dir="2700000" algn="tl">
                    <a:srgbClr val="000000">
                      <a:alpha val="43137"/>
                    </a:srgbClr>
                  </a:outerShdw>
                </a:effectLst>
              </a:rPr>
              <a:t>La sexta ola</a:t>
            </a:r>
            <a:br>
              <a:rPr lang="es-ES" sz="6000" dirty="0"/>
            </a:br>
            <a:r>
              <a:rPr lang="es-ES" sz="1200" dirty="0">
                <a:solidFill>
                  <a:schemeClr val="bg1"/>
                </a:solidFill>
              </a:rPr>
              <a:t>a</a:t>
            </a:r>
            <a:br>
              <a:rPr lang="es-ES" sz="6000" dirty="0"/>
            </a:br>
            <a:r>
              <a:rPr lang="es-ES" sz="4900" dirty="0"/>
              <a:t>la atención primaria se colapsó porque tenía que hacer las bajas</a:t>
            </a:r>
            <a:br>
              <a:rPr lang="es-ES" sz="4900" dirty="0"/>
            </a:br>
            <a:r>
              <a:rPr lang="es-ES" sz="4000" b="1" dirty="0">
                <a:effectLst>
                  <a:outerShdw blurRad="38100" dist="38100" dir="2700000" algn="tl">
                    <a:srgbClr val="000000">
                      <a:alpha val="43137"/>
                    </a:srgbClr>
                  </a:outerShdw>
                </a:effectLst>
              </a:rPr>
              <a:t>Tormenta perfecta: </a:t>
            </a:r>
            <a:r>
              <a:rPr lang="es-ES" sz="4000" dirty="0"/>
              <a:t>profesionales sin liderazgo y  directivos autistas</a:t>
            </a:r>
            <a:endParaRPr lang="es-ES" sz="6000" dirty="0"/>
          </a:p>
        </p:txBody>
      </p:sp>
      <p:pic>
        <p:nvPicPr>
          <p:cNvPr id="4098" name="Picture 2" descr="Italian comic illustrator Milo Manara finds new heroes ...">
            <a:extLst>
              <a:ext uri="{FF2B5EF4-FFF2-40B4-BE49-F238E27FC236}">
                <a16:creationId xmlns:a16="http://schemas.microsoft.com/office/drawing/2014/main" id="{FACA626A-1FB0-A2CE-81B6-1D1D4B3883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63059" y="243925"/>
            <a:ext cx="4564438" cy="6370149"/>
          </a:xfrm>
          <a:prstGeom prst="rect">
            <a:avLst/>
          </a:prstGeom>
          <a:noFill/>
          <a:ln w="12700">
            <a:solidFill>
              <a:schemeClr val="tx1"/>
            </a:solidFill>
          </a:ln>
          <a:effectLst>
            <a:outerShdw blurRad="50800" dist="38100" dir="8100000" sx="101000" sy="101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40910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95E8556-A7F9-822F-5412-A2DAAB4672FC}"/>
              </a:ext>
            </a:extLst>
          </p:cNvPr>
          <p:cNvSpPr txBox="1"/>
          <p:nvPr/>
        </p:nvSpPr>
        <p:spPr>
          <a:xfrm>
            <a:off x="3021497" y="1411357"/>
            <a:ext cx="7086599" cy="2769989"/>
          </a:xfrm>
          <a:prstGeom prst="rect">
            <a:avLst/>
          </a:prstGeom>
          <a:noFill/>
        </p:spPr>
        <p:txBody>
          <a:bodyPr wrap="square" rtlCol="0">
            <a:spAutoFit/>
          </a:bodyPr>
          <a:lstStyle/>
          <a:p>
            <a:r>
              <a:rPr lang="es-ES" sz="6000" b="1" dirty="0"/>
              <a:t>¿en qué consiste esa burocracia?</a:t>
            </a:r>
          </a:p>
          <a:p>
            <a:endParaRPr lang="es-ES" sz="5400" b="1" dirty="0"/>
          </a:p>
        </p:txBody>
      </p:sp>
    </p:spTree>
    <p:extLst>
      <p:ext uri="{BB962C8B-B14F-4D97-AF65-F5344CB8AC3E}">
        <p14:creationId xmlns:p14="http://schemas.microsoft.com/office/powerpoint/2010/main" val="555219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FF2D1CD3-A323-FB8F-8FC6-7B03DBEA44E9}"/>
              </a:ext>
            </a:extLst>
          </p:cNvPr>
          <p:cNvSpPr txBox="1">
            <a:spLocks/>
          </p:cNvSpPr>
          <p:nvPr/>
        </p:nvSpPr>
        <p:spPr>
          <a:xfrm>
            <a:off x="476250" y="860425"/>
            <a:ext cx="3074346"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4800" b="1" dirty="0"/>
              <a:t>Burocracia</a:t>
            </a:r>
          </a:p>
          <a:p>
            <a:r>
              <a:rPr lang="es-ES" sz="4800" b="1" dirty="0"/>
              <a:t>exógena</a:t>
            </a:r>
          </a:p>
        </p:txBody>
      </p:sp>
      <p:pic>
        <p:nvPicPr>
          <p:cNvPr id="5" name="Imagen 4">
            <a:extLst>
              <a:ext uri="{FF2B5EF4-FFF2-40B4-BE49-F238E27FC236}">
                <a16:creationId xmlns:a16="http://schemas.microsoft.com/office/drawing/2014/main" id="{D3AC81EC-B621-33C6-8660-5BC9B1B68B69}"/>
              </a:ext>
            </a:extLst>
          </p:cNvPr>
          <p:cNvPicPr>
            <a:picLocks noChangeAspect="1"/>
          </p:cNvPicPr>
          <p:nvPr/>
        </p:nvPicPr>
        <p:blipFill>
          <a:blip r:embed="rId2"/>
          <a:stretch>
            <a:fillRect/>
          </a:stretch>
        </p:blipFill>
        <p:spPr>
          <a:xfrm>
            <a:off x="3916096" y="715962"/>
            <a:ext cx="7799654" cy="5426076"/>
          </a:xfrm>
          <a:prstGeom prst="rect">
            <a:avLst/>
          </a:prstGeom>
        </p:spPr>
      </p:pic>
    </p:spTree>
    <p:extLst>
      <p:ext uri="{BB962C8B-B14F-4D97-AF65-F5344CB8AC3E}">
        <p14:creationId xmlns:p14="http://schemas.microsoft.com/office/powerpoint/2010/main" val="23229982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035D9C28-1D01-AE9B-DFF4-444EA7D07566}"/>
              </a:ext>
            </a:extLst>
          </p:cNvPr>
          <p:cNvPicPr>
            <a:picLocks noChangeAspect="1"/>
          </p:cNvPicPr>
          <p:nvPr/>
        </p:nvPicPr>
        <p:blipFill>
          <a:blip r:embed="rId2"/>
          <a:stretch>
            <a:fillRect/>
          </a:stretch>
        </p:blipFill>
        <p:spPr>
          <a:xfrm>
            <a:off x="5275885" y="161469"/>
            <a:ext cx="6916115" cy="6535062"/>
          </a:xfrm>
          <a:prstGeom prst="rect">
            <a:avLst/>
          </a:prstGeom>
        </p:spPr>
      </p:pic>
      <p:pic>
        <p:nvPicPr>
          <p:cNvPr id="7" name="Imagen 6">
            <a:extLst>
              <a:ext uri="{FF2B5EF4-FFF2-40B4-BE49-F238E27FC236}">
                <a16:creationId xmlns:a16="http://schemas.microsoft.com/office/drawing/2014/main" id="{6CA3D70F-7466-3BEB-9DF5-3EAEDAFFB97A}"/>
              </a:ext>
            </a:extLst>
          </p:cNvPr>
          <p:cNvPicPr>
            <a:picLocks noChangeAspect="1"/>
          </p:cNvPicPr>
          <p:nvPr/>
        </p:nvPicPr>
        <p:blipFill>
          <a:blip r:embed="rId3"/>
          <a:stretch>
            <a:fillRect/>
          </a:stretch>
        </p:blipFill>
        <p:spPr>
          <a:xfrm>
            <a:off x="133350" y="171134"/>
            <a:ext cx="4724400" cy="1462314"/>
          </a:xfrm>
          <a:prstGeom prst="rect">
            <a:avLst/>
          </a:prstGeom>
        </p:spPr>
      </p:pic>
      <p:pic>
        <p:nvPicPr>
          <p:cNvPr id="9" name="Imagen 8">
            <a:extLst>
              <a:ext uri="{FF2B5EF4-FFF2-40B4-BE49-F238E27FC236}">
                <a16:creationId xmlns:a16="http://schemas.microsoft.com/office/drawing/2014/main" id="{6A95DBC3-C43D-6177-55E9-B00E19B39EC5}"/>
              </a:ext>
            </a:extLst>
          </p:cNvPr>
          <p:cNvPicPr>
            <a:picLocks noChangeAspect="1"/>
          </p:cNvPicPr>
          <p:nvPr/>
        </p:nvPicPr>
        <p:blipFill>
          <a:blip r:embed="rId4"/>
          <a:stretch>
            <a:fillRect/>
          </a:stretch>
        </p:blipFill>
        <p:spPr>
          <a:xfrm>
            <a:off x="775232" y="2285933"/>
            <a:ext cx="3280603" cy="1143067"/>
          </a:xfrm>
          <a:prstGeom prst="rect">
            <a:avLst/>
          </a:prstGeom>
        </p:spPr>
      </p:pic>
    </p:spTree>
    <p:extLst>
      <p:ext uri="{BB962C8B-B14F-4D97-AF65-F5344CB8AC3E}">
        <p14:creationId xmlns:p14="http://schemas.microsoft.com/office/powerpoint/2010/main" val="31170936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5F7D805C-5DA0-0880-A3B8-B4377F669D2D}"/>
              </a:ext>
            </a:extLst>
          </p:cNvPr>
          <p:cNvPicPr>
            <a:picLocks noChangeAspect="1"/>
          </p:cNvPicPr>
          <p:nvPr/>
        </p:nvPicPr>
        <p:blipFill>
          <a:blip r:embed="rId2"/>
          <a:stretch>
            <a:fillRect/>
          </a:stretch>
        </p:blipFill>
        <p:spPr>
          <a:xfrm>
            <a:off x="0" y="0"/>
            <a:ext cx="6142223" cy="3401001"/>
          </a:xfrm>
          <a:prstGeom prst="rect">
            <a:avLst/>
          </a:prstGeom>
        </p:spPr>
      </p:pic>
      <p:pic>
        <p:nvPicPr>
          <p:cNvPr id="3" name="Imagen 2">
            <a:extLst>
              <a:ext uri="{FF2B5EF4-FFF2-40B4-BE49-F238E27FC236}">
                <a16:creationId xmlns:a16="http://schemas.microsoft.com/office/drawing/2014/main" id="{B60C4D04-E17B-8CD5-48BC-02FF79428536}"/>
              </a:ext>
            </a:extLst>
          </p:cNvPr>
          <p:cNvPicPr>
            <a:picLocks noChangeAspect="1"/>
          </p:cNvPicPr>
          <p:nvPr/>
        </p:nvPicPr>
        <p:blipFill>
          <a:blip r:embed="rId3"/>
          <a:stretch>
            <a:fillRect/>
          </a:stretch>
        </p:blipFill>
        <p:spPr>
          <a:xfrm>
            <a:off x="4675726" y="0"/>
            <a:ext cx="7516274" cy="6582694"/>
          </a:xfrm>
          <a:prstGeom prst="rect">
            <a:avLst/>
          </a:prstGeom>
        </p:spPr>
      </p:pic>
    </p:spTree>
    <p:extLst>
      <p:ext uri="{BB962C8B-B14F-4D97-AF65-F5344CB8AC3E}">
        <p14:creationId xmlns:p14="http://schemas.microsoft.com/office/powerpoint/2010/main" val="38783066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72B152-749E-6CE0-49C3-3C553111DE8F}"/>
              </a:ext>
            </a:extLst>
          </p:cNvPr>
          <p:cNvSpPr>
            <a:spLocks noGrp="1"/>
          </p:cNvSpPr>
          <p:nvPr>
            <p:ph type="title"/>
          </p:nvPr>
        </p:nvSpPr>
        <p:spPr>
          <a:xfrm>
            <a:off x="102704" y="116647"/>
            <a:ext cx="4538870" cy="1325563"/>
          </a:xfrm>
        </p:spPr>
        <p:txBody>
          <a:bodyPr>
            <a:normAutofit fontScale="90000"/>
          </a:bodyPr>
          <a:lstStyle/>
          <a:p>
            <a:r>
              <a:rPr lang="es-ES" sz="4800" b="1" dirty="0">
                <a:effectLst>
                  <a:outerShdw blurRad="38100" dist="38100" dir="2700000" algn="tl">
                    <a:srgbClr val="000000">
                      <a:alpha val="43137"/>
                    </a:srgbClr>
                  </a:outerShdw>
                </a:effectLst>
              </a:rPr>
              <a:t>Kafka in the </a:t>
            </a:r>
            <a:r>
              <a:rPr lang="es-ES" sz="4800" b="1" dirty="0" err="1">
                <a:effectLst>
                  <a:outerShdw blurRad="38100" dist="38100" dir="2700000" algn="tl">
                    <a:srgbClr val="000000">
                      <a:alpha val="43137"/>
                    </a:srgbClr>
                  </a:outerShdw>
                </a:effectLst>
              </a:rPr>
              <a:t>room</a:t>
            </a:r>
            <a:endParaRPr lang="es-ES" sz="4800" b="1" dirty="0">
              <a:effectLst>
                <a:outerShdw blurRad="38100" dist="38100" dir="2700000" algn="tl">
                  <a:srgbClr val="000000">
                    <a:alpha val="43137"/>
                  </a:srgbClr>
                </a:outerShdw>
              </a:effectLst>
            </a:endParaRPr>
          </a:p>
        </p:txBody>
      </p:sp>
      <p:pic>
        <p:nvPicPr>
          <p:cNvPr id="5" name="Imagen 4">
            <a:extLst>
              <a:ext uri="{FF2B5EF4-FFF2-40B4-BE49-F238E27FC236}">
                <a16:creationId xmlns:a16="http://schemas.microsoft.com/office/drawing/2014/main" id="{55CD3745-C67E-FFEA-C399-5075B928E4F0}"/>
              </a:ext>
            </a:extLst>
          </p:cNvPr>
          <p:cNvPicPr>
            <a:picLocks noChangeAspect="1"/>
          </p:cNvPicPr>
          <p:nvPr/>
        </p:nvPicPr>
        <p:blipFill>
          <a:blip r:embed="rId2"/>
          <a:stretch>
            <a:fillRect/>
          </a:stretch>
        </p:blipFill>
        <p:spPr>
          <a:xfrm>
            <a:off x="181599" y="1184871"/>
            <a:ext cx="11300157" cy="4671391"/>
          </a:xfrm>
          <a:prstGeom prst="rect">
            <a:avLst/>
          </a:prstGeom>
        </p:spPr>
      </p:pic>
      <p:sp>
        <p:nvSpPr>
          <p:cNvPr id="4" name="CuadroTexto 3">
            <a:extLst>
              <a:ext uri="{FF2B5EF4-FFF2-40B4-BE49-F238E27FC236}">
                <a16:creationId xmlns:a16="http://schemas.microsoft.com/office/drawing/2014/main" id="{DB3C002D-2092-319C-D470-485C7944A51F}"/>
              </a:ext>
            </a:extLst>
          </p:cNvPr>
          <p:cNvSpPr txBox="1"/>
          <p:nvPr/>
        </p:nvSpPr>
        <p:spPr>
          <a:xfrm>
            <a:off x="651878" y="5953538"/>
            <a:ext cx="6169152" cy="646331"/>
          </a:xfrm>
          <a:prstGeom prst="rect">
            <a:avLst/>
          </a:prstGeom>
          <a:noFill/>
        </p:spPr>
        <p:txBody>
          <a:bodyPr wrap="square">
            <a:spAutoFit/>
          </a:bodyPr>
          <a:lstStyle/>
          <a:p>
            <a:r>
              <a:rPr lang="es-ES" dirty="0">
                <a:hlinkClick r:id="rId3"/>
              </a:rPr>
              <a:t>https://rafabravo.blog/page/2/?s=Burocracia</a:t>
            </a:r>
            <a:endParaRPr lang="es-ES" dirty="0"/>
          </a:p>
          <a:p>
            <a:endParaRPr lang="es-ES" dirty="0"/>
          </a:p>
        </p:txBody>
      </p:sp>
      <p:sp>
        <p:nvSpPr>
          <p:cNvPr id="7" name="CuadroTexto 6">
            <a:extLst>
              <a:ext uri="{FF2B5EF4-FFF2-40B4-BE49-F238E27FC236}">
                <a16:creationId xmlns:a16="http://schemas.microsoft.com/office/drawing/2014/main" id="{51C8BDC8-342D-7DBC-FD69-A25CEA28D06C}"/>
              </a:ext>
            </a:extLst>
          </p:cNvPr>
          <p:cNvSpPr txBox="1"/>
          <p:nvPr/>
        </p:nvSpPr>
        <p:spPr>
          <a:xfrm>
            <a:off x="8760346" y="5953539"/>
            <a:ext cx="2541638" cy="646331"/>
          </a:xfrm>
          <a:prstGeom prst="rect">
            <a:avLst/>
          </a:prstGeom>
          <a:noFill/>
        </p:spPr>
        <p:txBody>
          <a:bodyPr wrap="square">
            <a:spAutoFit/>
          </a:bodyPr>
          <a:lstStyle/>
          <a:p>
            <a:r>
              <a:rPr lang="es-ES" dirty="0">
                <a:hlinkClick r:id="rId4"/>
              </a:rPr>
              <a:t>https://rafabravo.blog/</a:t>
            </a:r>
            <a:endParaRPr lang="es-ES" dirty="0"/>
          </a:p>
          <a:p>
            <a:endParaRPr lang="es-ES" dirty="0"/>
          </a:p>
        </p:txBody>
      </p:sp>
    </p:spTree>
    <p:extLst>
      <p:ext uri="{BB962C8B-B14F-4D97-AF65-F5344CB8AC3E}">
        <p14:creationId xmlns:p14="http://schemas.microsoft.com/office/powerpoint/2010/main" val="39584502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72B152-749E-6CE0-49C3-3C553111DE8F}"/>
              </a:ext>
            </a:extLst>
          </p:cNvPr>
          <p:cNvSpPr>
            <a:spLocks noGrp="1"/>
          </p:cNvSpPr>
          <p:nvPr>
            <p:ph type="title"/>
          </p:nvPr>
        </p:nvSpPr>
        <p:spPr>
          <a:xfrm>
            <a:off x="102704" y="116647"/>
            <a:ext cx="4538870" cy="1325563"/>
          </a:xfrm>
        </p:spPr>
        <p:txBody>
          <a:bodyPr>
            <a:normAutofit fontScale="90000"/>
          </a:bodyPr>
          <a:lstStyle/>
          <a:p>
            <a:r>
              <a:rPr lang="es-ES" sz="4800" b="1" dirty="0">
                <a:effectLst>
                  <a:outerShdw blurRad="38100" dist="38100" dir="2700000" algn="tl">
                    <a:srgbClr val="000000">
                      <a:alpha val="43137"/>
                    </a:srgbClr>
                  </a:outerShdw>
                </a:effectLst>
              </a:rPr>
              <a:t>Kafka in the </a:t>
            </a:r>
            <a:r>
              <a:rPr lang="es-ES" sz="4800" b="1" dirty="0" err="1">
                <a:effectLst>
                  <a:outerShdw blurRad="38100" dist="38100" dir="2700000" algn="tl">
                    <a:srgbClr val="000000">
                      <a:alpha val="43137"/>
                    </a:srgbClr>
                  </a:outerShdw>
                </a:effectLst>
              </a:rPr>
              <a:t>room</a:t>
            </a:r>
            <a:endParaRPr lang="es-ES" sz="4800" b="1" dirty="0">
              <a:effectLst>
                <a:outerShdw blurRad="38100" dist="38100" dir="2700000" algn="tl">
                  <a:srgbClr val="000000">
                    <a:alpha val="43137"/>
                  </a:srgbClr>
                </a:outerShdw>
              </a:effectLst>
            </a:endParaRPr>
          </a:p>
        </p:txBody>
      </p:sp>
      <p:pic>
        <p:nvPicPr>
          <p:cNvPr id="4" name="Imagen 3">
            <a:extLst>
              <a:ext uri="{FF2B5EF4-FFF2-40B4-BE49-F238E27FC236}">
                <a16:creationId xmlns:a16="http://schemas.microsoft.com/office/drawing/2014/main" id="{2B07E6B6-0C5E-E6F9-05EF-FB79C9CF566A}"/>
              </a:ext>
            </a:extLst>
          </p:cNvPr>
          <p:cNvPicPr>
            <a:picLocks noChangeAspect="1"/>
          </p:cNvPicPr>
          <p:nvPr/>
        </p:nvPicPr>
        <p:blipFill>
          <a:blip r:embed="rId2"/>
          <a:stretch>
            <a:fillRect/>
          </a:stretch>
        </p:blipFill>
        <p:spPr>
          <a:xfrm>
            <a:off x="884006" y="1240999"/>
            <a:ext cx="10423987" cy="5617001"/>
          </a:xfrm>
          <a:prstGeom prst="rect">
            <a:avLst/>
          </a:prstGeom>
        </p:spPr>
      </p:pic>
    </p:spTree>
    <p:extLst>
      <p:ext uri="{BB962C8B-B14F-4D97-AF65-F5344CB8AC3E}">
        <p14:creationId xmlns:p14="http://schemas.microsoft.com/office/powerpoint/2010/main" val="9902138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500DE50-1083-8A99-4D45-E3C3F8F9721A}"/>
              </a:ext>
            </a:extLst>
          </p:cNvPr>
          <p:cNvPicPr>
            <a:picLocks noChangeAspect="1"/>
          </p:cNvPicPr>
          <p:nvPr/>
        </p:nvPicPr>
        <p:blipFill>
          <a:blip r:embed="rId2"/>
          <a:stretch>
            <a:fillRect/>
          </a:stretch>
        </p:blipFill>
        <p:spPr>
          <a:xfrm>
            <a:off x="335668" y="815009"/>
            <a:ext cx="11520664" cy="5555974"/>
          </a:xfrm>
          <a:prstGeom prst="rect">
            <a:avLst/>
          </a:prstGeom>
        </p:spPr>
      </p:pic>
    </p:spTree>
    <p:extLst>
      <p:ext uri="{BB962C8B-B14F-4D97-AF65-F5344CB8AC3E}">
        <p14:creationId xmlns:p14="http://schemas.microsoft.com/office/powerpoint/2010/main" val="1491614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FF2D1CD3-A323-FB8F-8FC6-7B03DBEA44E9}"/>
              </a:ext>
            </a:extLst>
          </p:cNvPr>
          <p:cNvSpPr txBox="1">
            <a:spLocks/>
          </p:cNvSpPr>
          <p:nvPr/>
        </p:nvSpPr>
        <p:spPr>
          <a:xfrm>
            <a:off x="476249" y="860425"/>
            <a:ext cx="4055993"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6000" dirty="0"/>
              <a:t>Burocracia</a:t>
            </a:r>
          </a:p>
          <a:p>
            <a:r>
              <a:rPr lang="es-ES" sz="6000" dirty="0"/>
              <a:t>endógena</a:t>
            </a:r>
          </a:p>
        </p:txBody>
      </p:sp>
      <p:sp>
        <p:nvSpPr>
          <p:cNvPr id="5" name="CuadroTexto 4">
            <a:extLst>
              <a:ext uri="{FF2B5EF4-FFF2-40B4-BE49-F238E27FC236}">
                <a16:creationId xmlns:a16="http://schemas.microsoft.com/office/drawing/2014/main" id="{AA2B4114-D9BF-8202-88CB-4C5B8490C458}"/>
              </a:ext>
            </a:extLst>
          </p:cNvPr>
          <p:cNvSpPr txBox="1"/>
          <p:nvPr/>
        </p:nvSpPr>
        <p:spPr>
          <a:xfrm>
            <a:off x="5659544" y="3081016"/>
            <a:ext cx="5402707" cy="2062103"/>
          </a:xfrm>
          <a:prstGeom prst="rect">
            <a:avLst/>
          </a:prstGeom>
          <a:noFill/>
        </p:spPr>
        <p:txBody>
          <a:bodyPr wrap="square">
            <a:spAutoFit/>
          </a:bodyPr>
          <a:lstStyle/>
          <a:p>
            <a:r>
              <a:rPr lang="es-ES" sz="3200" b="0" i="0" dirty="0">
                <a:solidFill>
                  <a:srgbClr val="505050"/>
                </a:solidFill>
                <a:effectLst/>
                <a:highlight>
                  <a:srgbClr val="FFFFFF"/>
                </a:highlight>
                <a:latin typeface="Georgia" panose="02040502050405020303" pitchFamily="18" charset="0"/>
              </a:rPr>
              <a:t>El diseño de la HCE tiene poder para dirigir y orientar el curso del encuentro clínico</a:t>
            </a:r>
            <a:endParaRPr lang="es-ES" sz="3200" dirty="0"/>
          </a:p>
        </p:txBody>
      </p:sp>
    </p:spTree>
    <p:extLst>
      <p:ext uri="{BB962C8B-B14F-4D97-AF65-F5344CB8AC3E}">
        <p14:creationId xmlns:p14="http://schemas.microsoft.com/office/powerpoint/2010/main" val="6129458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E9A854-9B1B-5DE9-983E-3E7F2F0E199C}"/>
              </a:ext>
            </a:extLst>
          </p:cNvPr>
          <p:cNvSpPr>
            <a:spLocks noGrp="1"/>
          </p:cNvSpPr>
          <p:nvPr>
            <p:ph type="title"/>
          </p:nvPr>
        </p:nvSpPr>
        <p:spPr>
          <a:xfrm>
            <a:off x="1643270" y="2345635"/>
            <a:ext cx="7779026" cy="2088253"/>
          </a:xfrm>
        </p:spPr>
        <p:txBody>
          <a:bodyPr>
            <a:noAutofit/>
          </a:bodyPr>
          <a:lstStyle/>
          <a:p>
            <a:r>
              <a:rPr lang="es-ES" sz="6000" dirty="0"/>
              <a:t>La historia de la niña que dibujo a su medico</a:t>
            </a:r>
          </a:p>
        </p:txBody>
      </p:sp>
    </p:spTree>
    <p:extLst>
      <p:ext uri="{BB962C8B-B14F-4D97-AF65-F5344CB8AC3E}">
        <p14:creationId xmlns:p14="http://schemas.microsoft.com/office/powerpoint/2010/main" val="39914421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Un dibujo de una persona&#10;&#10;Descripción generada automáticamente con confianza media">
            <a:extLst>
              <a:ext uri="{FF2B5EF4-FFF2-40B4-BE49-F238E27FC236}">
                <a16:creationId xmlns:a16="http://schemas.microsoft.com/office/drawing/2014/main" id="{940A1FC2-CF4E-F969-CBD0-64D4FE1CCAAF}"/>
              </a:ext>
            </a:extLst>
          </p:cNvPr>
          <p:cNvPicPr>
            <a:picLocks noChangeAspect="1"/>
          </p:cNvPicPr>
          <p:nvPr/>
        </p:nvPicPr>
        <p:blipFill rotWithShape="1">
          <a:blip r:embed="rId3"/>
          <a:srcRect t="20761" b="6437"/>
          <a:stretch/>
        </p:blipFill>
        <p:spPr>
          <a:xfrm>
            <a:off x="20" y="1282"/>
            <a:ext cx="12191980" cy="6856718"/>
          </a:xfrm>
          <a:prstGeom prst="rect">
            <a:avLst/>
          </a:prstGeom>
        </p:spPr>
      </p:pic>
    </p:spTree>
    <p:extLst>
      <p:ext uri="{BB962C8B-B14F-4D97-AF65-F5344CB8AC3E}">
        <p14:creationId xmlns:p14="http://schemas.microsoft.com/office/powerpoint/2010/main" val="24986477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6BBDC7F-2513-1910-84FA-EB34B5D85FB1}"/>
              </a:ext>
            </a:extLst>
          </p:cNvPr>
          <p:cNvPicPr>
            <a:picLocks noChangeAspect="1"/>
          </p:cNvPicPr>
          <p:nvPr/>
        </p:nvPicPr>
        <p:blipFill>
          <a:blip r:embed="rId2"/>
          <a:stretch>
            <a:fillRect/>
          </a:stretch>
        </p:blipFill>
        <p:spPr>
          <a:xfrm>
            <a:off x="1688568" y="0"/>
            <a:ext cx="8814864" cy="6858000"/>
          </a:xfrm>
          <a:prstGeom prst="rect">
            <a:avLst/>
          </a:prstGeom>
        </p:spPr>
      </p:pic>
    </p:spTree>
    <p:extLst>
      <p:ext uri="{BB962C8B-B14F-4D97-AF65-F5344CB8AC3E}">
        <p14:creationId xmlns:p14="http://schemas.microsoft.com/office/powerpoint/2010/main" val="26577740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05051A2-5F9D-3B10-80FF-8A116FAFA9A3}"/>
              </a:ext>
            </a:extLst>
          </p:cNvPr>
          <p:cNvPicPr>
            <a:picLocks noChangeAspect="1"/>
          </p:cNvPicPr>
          <p:nvPr/>
        </p:nvPicPr>
        <p:blipFill>
          <a:blip r:embed="rId2"/>
          <a:stretch>
            <a:fillRect/>
          </a:stretch>
        </p:blipFill>
        <p:spPr>
          <a:xfrm>
            <a:off x="6288231" y="19650"/>
            <a:ext cx="4889419" cy="6838350"/>
          </a:xfrm>
          <a:prstGeom prst="rect">
            <a:avLst/>
          </a:prstGeom>
        </p:spPr>
      </p:pic>
      <p:sp>
        <p:nvSpPr>
          <p:cNvPr id="3" name="Título 1">
            <a:extLst>
              <a:ext uri="{FF2B5EF4-FFF2-40B4-BE49-F238E27FC236}">
                <a16:creationId xmlns:a16="http://schemas.microsoft.com/office/drawing/2014/main" id="{FF2D1CD3-A323-FB8F-8FC6-7B03DBEA44E9}"/>
              </a:ext>
            </a:extLst>
          </p:cNvPr>
          <p:cNvSpPr txBox="1">
            <a:spLocks/>
          </p:cNvSpPr>
          <p:nvPr/>
        </p:nvSpPr>
        <p:spPr>
          <a:xfrm>
            <a:off x="476250" y="860425"/>
            <a:ext cx="287655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dirty="0"/>
              <a:t>Burocracia</a:t>
            </a:r>
          </a:p>
          <a:p>
            <a:r>
              <a:rPr lang="es-ES" dirty="0" err="1"/>
              <a:t>endogena</a:t>
            </a:r>
            <a:endParaRPr lang="es-ES" dirty="0"/>
          </a:p>
        </p:txBody>
      </p:sp>
      <p:sp>
        <p:nvSpPr>
          <p:cNvPr id="5" name="CuadroTexto 4">
            <a:extLst>
              <a:ext uri="{FF2B5EF4-FFF2-40B4-BE49-F238E27FC236}">
                <a16:creationId xmlns:a16="http://schemas.microsoft.com/office/drawing/2014/main" id="{AA2B4114-D9BF-8202-88CB-4C5B8490C458}"/>
              </a:ext>
            </a:extLst>
          </p:cNvPr>
          <p:cNvSpPr txBox="1"/>
          <p:nvPr/>
        </p:nvSpPr>
        <p:spPr>
          <a:xfrm>
            <a:off x="610466" y="3438825"/>
            <a:ext cx="4666384" cy="1815882"/>
          </a:xfrm>
          <a:prstGeom prst="rect">
            <a:avLst/>
          </a:prstGeom>
          <a:noFill/>
        </p:spPr>
        <p:txBody>
          <a:bodyPr wrap="square">
            <a:spAutoFit/>
          </a:bodyPr>
          <a:lstStyle/>
          <a:p>
            <a:r>
              <a:rPr lang="es-ES" sz="2800" b="0" i="0" dirty="0">
                <a:solidFill>
                  <a:srgbClr val="505050"/>
                </a:solidFill>
                <a:effectLst/>
                <a:highlight>
                  <a:srgbClr val="FFFFFF"/>
                </a:highlight>
                <a:latin typeface="Georgia" panose="02040502050405020303" pitchFamily="18" charset="0"/>
              </a:rPr>
              <a:t>El diseño de la HCE tiene poder para dirigir y orientar el curso del encuentro clínico</a:t>
            </a:r>
            <a:endParaRPr lang="es-ES" sz="2800" dirty="0"/>
          </a:p>
        </p:txBody>
      </p:sp>
    </p:spTree>
    <p:extLst>
      <p:ext uri="{BB962C8B-B14F-4D97-AF65-F5344CB8AC3E}">
        <p14:creationId xmlns:p14="http://schemas.microsoft.com/office/powerpoint/2010/main" val="326766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941908C4-1F86-4D23-8105-8624E3A7DE76}"/>
              </a:ext>
            </a:extLst>
          </p:cNvPr>
          <p:cNvPicPr>
            <a:picLocks noChangeAspect="1"/>
          </p:cNvPicPr>
          <p:nvPr/>
        </p:nvPicPr>
        <p:blipFill>
          <a:blip r:embed="rId3"/>
          <a:stretch>
            <a:fillRect/>
          </a:stretch>
        </p:blipFill>
        <p:spPr>
          <a:xfrm>
            <a:off x="3622995" y="0"/>
            <a:ext cx="5617083" cy="6858000"/>
          </a:xfrm>
          <a:prstGeom prst="rect">
            <a:avLst/>
          </a:prstGeom>
        </p:spPr>
      </p:pic>
    </p:spTree>
    <p:extLst>
      <p:ext uri="{BB962C8B-B14F-4D97-AF65-F5344CB8AC3E}">
        <p14:creationId xmlns:p14="http://schemas.microsoft.com/office/powerpoint/2010/main" val="41143209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221189-8E3E-9ED0-07FE-D71391171867}"/>
              </a:ext>
            </a:extLst>
          </p:cNvPr>
          <p:cNvSpPr>
            <a:spLocks noGrp="1"/>
          </p:cNvSpPr>
          <p:nvPr>
            <p:ph type="title"/>
          </p:nvPr>
        </p:nvSpPr>
        <p:spPr>
          <a:xfrm>
            <a:off x="838200" y="365125"/>
            <a:ext cx="5257800" cy="1325563"/>
          </a:xfrm>
          <a:solidFill>
            <a:schemeClr val="accent4">
              <a:lumMod val="40000"/>
              <a:lumOff val="60000"/>
            </a:schemeClr>
          </a:solidFill>
        </p:spPr>
        <p:txBody>
          <a:bodyPr/>
          <a:lstStyle/>
          <a:p>
            <a:r>
              <a:rPr lang="es-ES" dirty="0"/>
              <a:t>Efectos secundarios</a:t>
            </a:r>
          </a:p>
        </p:txBody>
      </p:sp>
      <p:sp>
        <p:nvSpPr>
          <p:cNvPr id="3" name="Marcador de contenido 2">
            <a:extLst>
              <a:ext uri="{FF2B5EF4-FFF2-40B4-BE49-F238E27FC236}">
                <a16:creationId xmlns:a16="http://schemas.microsoft.com/office/drawing/2014/main" id="{F443906C-0FB2-5ECA-AE0A-8F3017234661}"/>
              </a:ext>
            </a:extLst>
          </p:cNvPr>
          <p:cNvSpPr>
            <a:spLocks noGrp="1"/>
          </p:cNvSpPr>
          <p:nvPr>
            <p:ph idx="1"/>
          </p:nvPr>
        </p:nvSpPr>
        <p:spPr/>
        <p:txBody>
          <a:bodyPr>
            <a:noAutofit/>
          </a:bodyPr>
          <a:lstStyle/>
          <a:p>
            <a:r>
              <a:rPr lang="es-ES" sz="4000" dirty="0"/>
              <a:t>despilfarro económico y personal</a:t>
            </a:r>
          </a:p>
          <a:p>
            <a:r>
              <a:rPr lang="es-ES" sz="4000" dirty="0" err="1"/>
              <a:t>burn-Out</a:t>
            </a:r>
            <a:r>
              <a:rPr lang="es-ES" sz="4000" dirty="0"/>
              <a:t> de los profesionales</a:t>
            </a:r>
          </a:p>
          <a:p>
            <a:r>
              <a:rPr lang="es-ES" sz="4000" dirty="0">
                <a:effectLst/>
                <a:ea typeface="Aptos" panose="020B0004020202020204" pitchFamily="34" charset="0"/>
                <a:cs typeface="Times New Roman" panose="02020603050405020304" pitchFamily="18" charset="0"/>
              </a:rPr>
              <a:t>merman la experiencia asistencial de los pacientes </a:t>
            </a:r>
          </a:p>
          <a:p>
            <a:r>
              <a:rPr lang="es-ES" sz="4000" dirty="0">
                <a:effectLst/>
                <a:ea typeface="Aptos" panose="020B0004020202020204" pitchFamily="34" charset="0"/>
                <a:cs typeface="Times New Roman" panose="02020603050405020304" pitchFamily="18" charset="0"/>
              </a:rPr>
              <a:t>restan tiempo y moral a los médicos y demás personal</a:t>
            </a:r>
          </a:p>
          <a:p>
            <a:r>
              <a:rPr lang="es-ES" sz="4000" dirty="0">
                <a:effectLst/>
                <a:ea typeface="Aptos" panose="020B0004020202020204" pitchFamily="34" charset="0"/>
                <a:cs typeface="Times New Roman" panose="02020603050405020304" pitchFamily="18" charset="0"/>
              </a:rPr>
              <a:t>perturban las interacciones de valor añadido</a:t>
            </a:r>
            <a:endParaRPr lang="es-ES" sz="4000" dirty="0"/>
          </a:p>
        </p:txBody>
      </p:sp>
    </p:spTree>
    <p:extLst>
      <p:ext uri="{BB962C8B-B14F-4D97-AF65-F5344CB8AC3E}">
        <p14:creationId xmlns:p14="http://schemas.microsoft.com/office/powerpoint/2010/main" val="22867663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DA6D87A-C5C6-4087-5F71-D2446914E19C}"/>
              </a:ext>
            </a:extLst>
          </p:cNvPr>
          <p:cNvSpPr>
            <a:spLocks noGrp="1"/>
          </p:cNvSpPr>
          <p:nvPr>
            <p:ph idx="1"/>
          </p:nvPr>
        </p:nvSpPr>
        <p:spPr>
          <a:xfrm>
            <a:off x="838200" y="1825625"/>
            <a:ext cx="9563100" cy="4351338"/>
          </a:xfrm>
        </p:spPr>
        <p:txBody>
          <a:bodyPr>
            <a:normAutofit/>
          </a:bodyPr>
          <a:lstStyle/>
          <a:p>
            <a:pPr marL="0" indent="0">
              <a:buNone/>
            </a:pPr>
            <a:r>
              <a:rPr lang="es-ES" sz="6000" b="1" dirty="0"/>
              <a:t>Si no eres parte de la solución, eres parte del problema“</a:t>
            </a:r>
          </a:p>
          <a:p>
            <a:pPr marL="0" indent="0">
              <a:buNone/>
            </a:pPr>
            <a:r>
              <a:rPr lang="es-ES" sz="6000" b="1" dirty="0"/>
              <a:t>Crítica constructiva</a:t>
            </a:r>
          </a:p>
        </p:txBody>
      </p:sp>
    </p:spTree>
    <p:extLst>
      <p:ext uri="{BB962C8B-B14F-4D97-AF65-F5344CB8AC3E}">
        <p14:creationId xmlns:p14="http://schemas.microsoft.com/office/powerpoint/2010/main" val="28821974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82703CF-4CFC-FAD0-6D42-7525E609CB58}"/>
              </a:ext>
            </a:extLst>
          </p:cNvPr>
          <p:cNvPicPr>
            <a:picLocks noChangeAspect="1"/>
          </p:cNvPicPr>
          <p:nvPr/>
        </p:nvPicPr>
        <p:blipFill>
          <a:blip r:embed="rId2"/>
          <a:stretch>
            <a:fillRect/>
          </a:stretch>
        </p:blipFill>
        <p:spPr>
          <a:xfrm>
            <a:off x="552391" y="384717"/>
            <a:ext cx="4394237" cy="6088566"/>
          </a:xfrm>
          <a:prstGeom prst="rect">
            <a:avLst/>
          </a:prstGeom>
          <a:ln w="12700">
            <a:solidFill>
              <a:schemeClr val="tx1"/>
            </a:solidFill>
          </a:ln>
          <a:effectLst>
            <a:outerShdw blurRad="50800" dist="38100" dir="8100000" sx="101000" sy="101000" algn="tr" rotWithShape="0">
              <a:prstClr val="black">
                <a:alpha val="40000"/>
              </a:prstClr>
            </a:outerShdw>
          </a:effectLst>
        </p:spPr>
      </p:pic>
      <p:pic>
        <p:nvPicPr>
          <p:cNvPr id="4" name="Imagen 3" descr="Tabla&#10;&#10;Descripción generada automáticamente con confianza media">
            <a:extLst>
              <a:ext uri="{FF2B5EF4-FFF2-40B4-BE49-F238E27FC236}">
                <a16:creationId xmlns:a16="http://schemas.microsoft.com/office/drawing/2014/main" id="{9BF03C7A-C1C6-074A-F1F8-D593DB4D43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1098" y="1679713"/>
            <a:ext cx="5907196" cy="3025637"/>
          </a:xfrm>
          <a:prstGeom prst="rect">
            <a:avLst/>
          </a:prstGeom>
        </p:spPr>
      </p:pic>
    </p:spTree>
    <p:extLst>
      <p:ext uri="{BB962C8B-B14F-4D97-AF65-F5344CB8AC3E}">
        <p14:creationId xmlns:p14="http://schemas.microsoft.com/office/powerpoint/2010/main" val="42678087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a:extLst>
              <a:ext uri="{FF2B5EF4-FFF2-40B4-BE49-F238E27FC236}">
                <a16:creationId xmlns:a16="http://schemas.microsoft.com/office/drawing/2014/main" id="{9637427D-B049-C2AF-F89F-DD5041CEAD36}"/>
              </a:ext>
            </a:extLst>
          </p:cNvPr>
          <p:cNvGraphicFramePr/>
          <p:nvPr>
            <p:extLst>
              <p:ext uri="{D42A27DB-BD31-4B8C-83A1-F6EECF244321}">
                <p14:modId xmlns:p14="http://schemas.microsoft.com/office/powerpoint/2010/main" val="1847374991"/>
              </p:ext>
            </p:extLst>
          </p:nvPr>
        </p:nvGraphicFramePr>
        <p:xfrm>
          <a:off x="2877115" y="0"/>
          <a:ext cx="9314885" cy="6858000"/>
        </p:xfrm>
        <a:graphic>
          <a:graphicData uri="http://schemas.openxmlformats.org/drawingml/2006/chart">
            <c:chart xmlns:c="http://schemas.openxmlformats.org/drawingml/2006/chart" xmlns:r="http://schemas.openxmlformats.org/officeDocument/2006/relationships" r:id="rId3"/>
          </a:graphicData>
        </a:graphic>
      </p:graphicFrame>
      <p:sp>
        <p:nvSpPr>
          <p:cNvPr id="6" name="CuadroTexto 5">
            <a:extLst>
              <a:ext uri="{FF2B5EF4-FFF2-40B4-BE49-F238E27FC236}">
                <a16:creationId xmlns:a16="http://schemas.microsoft.com/office/drawing/2014/main" id="{DE09888F-80AA-D431-5CEC-BA9F7A1FF226}"/>
              </a:ext>
            </a:extLst>
          </p:cNvPr>
          <p:cNvSpPr txBox="1"/>
          <p:nvPr/>
        </p:nvSpPr>
        <p:spPr>
          <a:xfrm>
            <a:off x="9314885" y="3162428"/>
            <a:ext cx="1637907" cy="369332"/>
          </a:xfrm>
          <a:prstGeom prst="rect">
            <a:avLst/>
          </a:prstGeom>
          <a:noFill/>
        </p:spPr>
        <p:txBody>
          <a:bodyPr wrap="square">
            <a:spAutoFit/>
          </a:bodyPr>
          <a:lstStyle/>
          <a:p>
            <a:r>
              <a:rPr lang="es-ES" b="0" i="0" dirty="0">
                <a:solidFill>
                  <a:srgbClr val="222222"/>
                </a:solidFill>
                <a:effectLst/>
                <a:highlight>
                  <a:srgbClr val="FFFFFF"/>
                </a:highlight>
                <a:latin typeface="Merriweather" panose="00000500000000000000" pitchFamily="2" charset="0"/>
              </a:rPr>
              <a:t>9.3 h/día</a:t>
            </a:r>
            <a:endParaRPr lang="es-ES" dirty="0"/>
          </a:p>
        </p:txBody>
      </p:sp>
      <p:sp>
        <p:nvSpPr>
          <p:cNvPr id="8" name="CuadroTexto 7">
            <a:extLst>
              <a:ext uri="{FF2B5EF4-FFF2-40B4-BE49-F238E27FC236}">
                <a16:creationId xmlns:a16="http://schemas.microsoft.com/office/drawing/2014/main" id="{311BE583-B902-4842-D0E4-A7CEB0D9E1D2}"/>
              </a:ext>
            </a:extLst>
          </p:cNvPr>
          <p:cNvSpPr txBox="1"/>
          <p:nvPr/>
        </p:nvSpPr>
        <p:spPr>
          <a:xfrm>
            <a:off x="5769995" y="502608"/>
            <a:ext cx="1458796" cy="369332"/>
          </a:xfrm>
          <a:prstGeom prst="rect">
            <a:avLst/>
          </a:prstGeom>
          <a:noFill/>
        </p:spPr>
        <p:txBody>
          <a:bodyPr wrap="square">
            <a:spAutoFit/>
          </a:bodyPr>
          <a:lstStyle/>
          <a:p>
            <a:r>
              <a:rPr lang="es-ES" b="0" i="0" dirty="0">
                <a:solidFill>
                  <a:srgbClr val="222222"/>
                </a:solidFill>
                <a:effectLst/>
                <a:highlight>
                  <a:srgbClr val="FFFFFF"/>
                </a:highlight>
                <a:latin typeface="Merriweather" panose="00000500000000000000" pitchFamily="2" charset="0"/>
              </a:rPr>
              <a:t>26.7 h/día</a:t>
            </a:r>
            <a:endParaRPr lang="es-ES" dirty="0"/>
          </a:p>
        </p:txBody>
      </p:sp>
      <p:sp>
        <p:nvSpPr>
          <p:cNvPr id="10" name="CuadroTexto 9">
            <a:extLst>
              <a:ext uri="{FF2B5EF4-FFF2-40B4-BE49-F238E27FC236}">
                <a16:creationId xmlns:a16="http://schemas.microsoft.com/office/drawing/2014/main" id="{AAF450C9-8B0E-B98F-6DD1-69115EEBA017}"/>
              </a:ext>
            </a:extLst>
          </p:cNvPr>
          <p:cNvSpPr txBox="1"/>
          <p:nvPr/>
        </p:nvSpPr>
        <p:spPr>
          <a:xfrm>
            <a:off x="174467" y="333559"/>
            <a:ext cx="2440779" cy="34163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prstClr val="black">
                    <a:lumMod val="65000"/>
                    <a:lumOff val="35000"/>
                  </a:prstClr>
                </a:solidFill>
                <a:latin typeface="+mn-lt"/>
                <a:ea typeface="+mn-ea"/>
                <a:cs typeface="+mn-cs"/>
              </a:defRPr>
            </a:pPr>
            <a:r>
              <a:rPr lang="es-ES" sz="2400" b="1" i="0" dirty="0">
                <a:effectLst/>
              </a:rPr>
              <a:t>Tiempo necesario para brindar atención </a:t>
            </a:r>
            <a:r>
              <a:rPr lang="es-ES" sz="2400" b="1" dirty="0"/>
              <a:t>según estándares a</a:t>
            </a:r>
            <a:r>
              <a:rPr lang="es-ES" sz="2400" b="1" i="0" dirty="0">
                <a:effectLst/>
              </a:rPr>
              <a:t> cupo de adultos promedio de EE. UU. de 2500 pacientes</a:t>
            </a:r>
            <a:endParaRPr lang="es-ES" sz="2400" b="1" dirty="0">
              <a:effectLst/>
            </a:endParaRPr>
          </a:p>
        </p:txBody>
      </p:sp>
      <p:sp>
        <p:nvSpPr>
          <p:cNvPr id="12" name="CuadroTexto 11">
            <a:extLst>
              <a:ext uri="{FF2B5EF4-FFF2-40B4-BE49-F238E27FC236}">
                <a16:creationId xmlns:a16="http://schemas.microsoft.com/office/drawing/2014/main" id="{9501834E-FA17-171A-DE55-ACF5B13D3DAD}"/>
              </a:ext>
            </a:extLst>
          </p:cNvPr>
          <p:cNvSpPr txBox="1"/>
          <p:nvPr/>
        </p:nvSpPr>
        <p:spPr>
          <a:xfrm>
            <a:off x="43532" y="4924003"/>
            <a:ext cx="2702648" cy="1600438"/>
          </a:xfrm>
          <a:prstGeom prst="rect">
            <a:avLst/>
          </a:prstGeom>
          <a:noFill/>
        </p:spPr>
        <p:txBody>
          <a:bodyPr wrap="square">
            <a:spAutoFit/>
          </a:bodyPr>
          <a:lstStyle/>
          <a:p>
            <a:r>
              <a:rPr lang="en-US" sz="1400" b="0" i="0" dirty="0">
                <a:solidFill>
                  <a:srgbClr val="222222"/>
                </a:solidFill>
                <a:effectLst/>
                <a:highlight>
                  <a:srgbClr val="FFFFFF"/>
                </a:highlight>
                <a:latin typeface="Merriweather Sans" pitchFamily="2" charset="0"/>
              </a:rPr>
              <a:t>Porter, J., Boyd, C., </a:t>
            </a:r>
            <a:r>
              <a:rPr lang="en-US" sz="1400" b="0" i="0" dirty="0" err="1">
                <a:solidFill>
                  <a:srgbClr val="222222"/>
                </a:solidFill>
                <a:effectLst/>
                <a:highlight>
                  <a:srgbClr val="FFFFFF"/>
                </a:highlight>
                <a:latin typeface="Merriweather Sans" pitchFamily="2" charset="0"/>
              </a:rPr>
              <a:t>Skandari</a:t>
            </a:r>
            <a:r>
              <a:rPr lang="en-US" sz="1400" b="0" i="0" dirty="0">
                <a:solidFill>
                  <a:srgbClr val="222222"/>
                </a:solidFill>
                <a:effectLst/>
                <a:highlight>
                  <a:srgbClr val="FFFFFF"/>
                </a:highlight>
                <a:latin typeface="Merriweather Sans" pitchFamily="2" charset="0"/>
              </a:rPr>
              <a:t>, M.R. </a:t>
            </a:r>
            <a:r>
              <a:rPr lang="en-US" sz="1400" b="0" i="1" dirty="0">
                <a:solidFill>
                  <a:srgbClr val="222222"/>
                </a:solidFill>
                <a:effectLst/>
                <a:highlight>
                  <a:srgbClr val="FFFFFF"/>
                </a:highlight>
                <a:latin typeface="Merriweather Sans" pitchFamily="2" charset="0"/>
              </a:rPr>
              <a:t>et al.</a:t>
            </a:r>
            <a:r>
              <a:rPr lang="en-US" sz="1400" b="0" i="0" dirty="0">
                <a:solidFill>
                  <a:srgbClr val="222222"/>
                </a:solidFill>
                <a:effectLst/>
                <a:highlight>
                  <a:srgbClr val="FFFFFF"/>
                </a:highlight>
                <a:latin typeface="Merriweather Sans" pitchFamily="2" charset="0"/>
              </a:rPr>
              <a:t> Revisiting the Time Needed to Provide Adult Primary Care. </a:t>
            </a:r>
            <a:r>
              <a:rPr lang="en-US" sz="1400" b="0" i="1" dirty="0">
                <a:solidFill>
                  <a:srgbClr val="222222"/>
                </a:solidFill>
                <a:effectLst/>
                <a:highlight>
                  <a:srgbClr val="FFFFFF"/>
                </a:highlight>
                <a:latin typeface="Merriweather Sans" pitchFamily="2" charset="0"/>
              </a:rPr>
              <a:t>J Gen Intern Med 2023;</a:t>
            </a:r>
            <a:r>
              <a:rPr lang="en-US" sz="1400" b="0" i="0" dirty="0">
                <a:solidFill>
                  <a:srgbClr val="222222"/>
                </a:solidFill>
                <a:effectLst/>
                <a:highlight>
                  <a:srgbClr val="FFFFFF"/>
                </a:highlight>
                <a:latin typeface="Merriweather Sans" pitchFamily="2" charset="0"/>
              </a:rPr>
              <a:t> </a:t>
            </a:r>
            <a:r>
              <a:rPr lang="en-US" sz="1400" b="1" i="0" dirty="0">
                <a:solidFill>
                  <a:srgbClr val="222222"/>
                </a:solidFill>
                <a:effectLst/>
                <a:highlight>
                  <a:srgbClr val="FFFFFF"/>
                </a:highlight>
                <a:latin typeface="Merriweather Sans" pitchFamily="2" charset="0"/>
              </a:rPr>
              <a:t>38:</a:t>
            </a:r>
            <a:r>
              <a:rPr lang="en-US" sz="1400" b="0" i="0" dirty="0">
                <a:solidFill>
                  <a:srgbClr val="222222"/>
                </a:solidFill>
                <a:effectLst/>
                <a:highlight>
                  <a:srgbClr val="FFFFFF"/>
                </a:highlight>
                <a:latin typeface="Merriweather Sans" pitchFamily="2" charset="0"/>
              </a:rPr>
              <a:t> 147–155 . https://doi.org/10.1007/s11606-022-07707-x</a:t>
            </a:r>
            <a:endParaRPr lang="es-ES" sz="1400" dirty="0"/>
          </a:p>
        </p:txBody>
      </p:sp>
      <p:sp>
        <p:nvSpPr>
          <p:cNvPr id="14" name="CuadroTexto 13">
            <a:extLst>
              <a:ext uri="{FF2B5EF4-FFF2-40B4-BE49-F238E27FC236}">
                <a16:creationId xmlns:a16="http://schemas.microsoft.com/office/drawing/2014/main" id="{EEF6EC08-521E-880E-6E1A-AF11DBDFE72F}"/>
              </a:ext>
            </a:extLst>
          </p:cNvPr>
          <p:cNvSpPr txBox="1"/>
          <p:nvPr/>
        </p:nvSpPr>
        <p:spPr>
          <a:xfrm>
            <a:off x="8669973" y="657884"/>
            <a:ext cx="3161471" cy="830997"/>
          </a:xfrm>
          <a:prstGeom prst="rect">
            <a:avLst/>
          </a:prstGeom>
          <a:solidFill>
            <a:schemeClr val="bg1"/>
          </a:solidFill>
          <a:ln>
            <a:solidFill>
              <a:schemeClr val="tx1"/>
            </a:solidFill>
          </a:ln>
          <a:effectLst>
            <a:outerShdw blurRad="50800" dist="38100" dir="8100000" sx="101000" sy="101000" algn="tr" rotWithShape="0">
              <a:prstClr val="black">
                <a:alpha val="40000"/>
              </a:prstClr>
            </a:outerShdw>
          </a:effectLst>
        </p:spPr>
        <p:txBody>
          <a:bodyPr wrap="square">
            <a:spAutoFit/>
          </a:bodyPr>
          <a:lstStyle/>
          <a:p>
            <a:r>
              <a:rPr lang="es-ES" sz="1600" dirty="0">
                <a:latin typeface="Merriweather" panose="00000500000000000000" pitchFamily="2" charset="0"/>
              </a:rPr>
              <a:t>En total, 17,4 h  se podían transferir a otros miembros del equipo sanitario</a:t>
            </a:r>
          </a:p>
        </p:txBody>
      </p:sp>
    </p:spTree>
    <p:extLst>
      <p:ext uri="{BB962C8B-B14F-4D97-AF65-F5344CB8AC3E}">
        <p14:creationId xmlns:p14="http://schemas.microsoft.com/office/powerpoint/2010/main" val="30014439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a:xfrm>
          <a:off x="0" y="0"/>
          <a:ext cx="0" cy="0"/>
          <a:chOff x="0" y="0"/>
          <a:chExt cx="0" cy="0"/>
        </a:xfrm>
      </p:grpSpPr>
      <p:sp useBgFill="1">
        <p:nvSpPr>
          <p:cNvPr id="14" name="Slide Background Fill">
            <a:extLst>
              <a:ext uri="{FF2B5EF4-FFF2-40B4-BE49-F238E27FC236}">
                <a16:creationId xmlns:a16="http://schemas.microsoft.com/office/drawing/2014/main" id="{03AF1C04-3FEF-41BD-BB84-2F263765BE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 name="Group 15">
            <a:extLst>
              <a:ext uri="{FF2B5EF4-FFF2-40B4-BE49-F238E27FC236}">
                <a16:creationId xmlns:a16="http://schemas.microsoft.com/office/drawing/2014/main" id="{094DE5E8-C080-45A4-B2F4-8FE7D8F8EE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0"/>
            <a:ext cx="12188949" cy="6858000"/>
            <a:chOff x="-2848" y="0"/>
            <a:chExt cx="12188949" cy="6858000"/>
          </a:xfrm>
        </p:grpSpPr>
        <p:sp>
          <p:nvSpPr>
            <p:cNvPr id="17" name="Color Cover">
              <a:extLst>
                <a:ext uri="{FF2B5EF4-FFF2-40B4-BE49-F238E27FC236}">
                  <a16:creationId xmlns:a16="http://schemas.microsoft.com/office/drawing/2014/main" id="{1FAC8321-8295-4F58-80B8-C1A774606B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5">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Color Cover">
              <a:extLst>
                <a:ext uri="{FF2B5EF4-FFF2-40B4-BE49-F238E27FC236}">
                  <a16:creationId xmlns:a16="http://schemas.microsoft.com/office/drawing/2014/main" id="{2BE89D78-556E-4C9E-A234-78B0850234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6">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 name="Group 19">
            <a:extLst>
              <a:ext uri="{FF2B5EF4-FFF2-40B4-BE49-F238E27FC236}">
                <a16:creationId xmlns:a16="http://schemas.microsoft.com/office/drawing/2014/main" id="{9A28EBCD-582B-4E3B-AB95-15EA16034C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1279" y="598259"/>
            <a:ext cx="10889442" cy="5680742"/>
            <a:chOff x="651279" y="598259"/>
            <a:chExt cx="10889442" cy="5680742"/>
          </a:xfrm>
        </p:grpSpPr>
        <p:sp>
          <p:nvSpPr>
            <p:cNvPr id="21" name="Color">
              <a:extLst>
                <a:ext uri="{FF2B5EF4-FFF2-40B4-BE49-F238E27FC236}">
                  <a16:creationId xmlns:a16="http://schemas.microsoft.com/office/drawing/2014/main" id="{49E29E18-2832-4FBD-901C-97986DBD0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Color">
              <a:extLst>
                <a:ext uri="{FF2B5EF4-FFF2-40B4-BE49-F238E27FC236}">
                  <a16:creationId xmlns:a16="http://schemas.microsoft.com/office/drawing/2014/main" id="{7327E470-287A-4E1E-8A04-A3596DBD97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 name="Imagen 6">
            <a:extLst>
              <a:ext uri="{FF2B5EF4-FFF2-40B4-BE49-F238E27FC236}">
                <a16:creationId xmlns:a16="http://schemas.microsoft.com/office/drawing/2014/main" id="{18A77CEB-0D4C-0621-7E07-E563164999A2}"/>
              </a:ext>
            </a:extLst>
          </p:cNvPr>
          <p:cNvPicPr>
            <a:picLocks noChangeAspect="1"/>
          </p:cNvPicPr>
          <p:nvPr/>
        </p:nvPicPr>
        <p:blipFill>
          <a:blip r:embed="rId3"/>
          <a:stretch>
            <a:fillRect/>
          </a:stretch>
        </p:blipFill>
        <p:spPr>
          <a:xfrm>
            <a:off x="6708758" y="1480686"/>
            <a:ext cx="4358797" cy="1785251"/>
          </a:xfrm>
          <a:prstGeom prst="rect">
            <a:avLst/>
          </a:prstGeom>
        </p:spPr>
      </p:pic>
      <p:pic>
        <p:nvPicPr>
          <p:cNvPr id="9" name="Imagen 8">
            <a:extLst>
              <a:ext uri="{FF2B5EF4-FFF2-40B4-BE49-F238E27FC236}">
                <a16:creationId xmlns:a16="http://schemas.microsoft.com/office/drawing/2014/main" id="{DD5147E8-7D9E-49E7-CCC5-DCEE8514793F}"/>
              </a:ext>
            </a:extLst>
          </p:cNvPr>
          <p:cNvPicPr>
            <a:picLocks noChangeAspect="1"/>
          </p:cNvPicPr>
          <p:nvPr/>
        </p:nvPicPr>
        <p:blipFill>
          <a:blip r:embed="rId4"/>
          <a:stretch>
            <a:fillRect/>
          </a:stretch>
        </p:blipFill>
        <p:spPr>
          <a:xfrm>
            <a:off x="6708758" y="4189530"/>
            <a:ext cx="4358797" cy="1275745"/>
          </a:xfrm>
          <a:prstGeom prst="rect">
            <a:avLst/>
          </a:prstGeom>
        </p:spPr>
      </p:pic>
      <p:grpSp>
        <p:nvGrpSpPr>
          <p:cNvPr id="24" name="Group 23">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0"/>
            <a:ext cx="12188952" cy="6858000"/>
            <a:chOff x="0" y="0"/>
            <a:chExt cx="12188952" cy="6858000"/>
          </a:xfrm>
        </p:grpSpPr>
        <p:sp>
          <p:nvSpPr>
            <p:cNvPr id="25" name="Freeform: Shape 24">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6" name="Freeform: Shape 25">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7" name="Freeform: Shape 26">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Freeform: Shape 27">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9" name="Freeform: Shape 28">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Freeform: Shape 29">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 name="Freeform: Shape 30">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ítulo 1">
            <a:extLst>
              <a:ext uri="{FF2B5EF4-FFF2-40B4-BE49-F238E27FC236}">
                <a16:creationId xmlns:a16="http://schemas.microsoft.com/office/drawing/2014/main" id="{FDB1BA29-865A-5DAC-C1B6-23DE291AAABC}"/>
              </a:ext>
            </a:extLst>
          </p:cNvPr>
          <p:cNvSpPr>
            <a:spLocks noGrp="1"/>
          </p:cNvSpPr>
          <p:nvPr>
            <p:ph type="title"/>
          </p:nvPr>
        </p:nvSpPr>
        <p:spPr>
          <a:xfrm>
            <a:off x="1014985" y="819015"/>
            <a:ext cx="5392454" cy="2754480"/>
          </a:xfrm>
        </p:spPr>
        <p:txBody>
          <a:bodyPr anchor="b">
            <a:normAutofit/>
          </a:bodyPr>
          <a:lstStyle/>
          <a:p>
            <a:r>
              <a:rPr lang="es-ES" sz="4800">
                <a:solidFill>
                  <a:schemeClr val="bg1"/>
                </a:solidFill>
              </a:rPr>
              <a:t>Institute for Healthcare Improvement </a:t>
            </a:r>
            <a:br>
              <a:rPr lang="es-ES" sz="4800">
                <a:solidFill>
                  <a:schemeClr val="bg1"/>
                </a:solidFill>
              </a:rPr>
            </a:br>
            <a:r>
              <a:rPr lang="es-ES" sz="4800">
                <a:solidFill>
                  <a:schemeClr val="bg1"/>
                </a:solidFill>
              </a:rPr>
              <a:t>Leadership Alliance</a:t>
            </a:r>
          </a:p>
        </p:txBody>
      </p:sp>
      <p:sp>
        <p:nvSpPr>
          <p:cNvPr id="3" name="Marcador de contenido 2">
            <a:extLst>
              <a:ext uri="{FF2B5EF4-FFF2-40B4-BE49-F238E27FC236}">
                <a16:creationId xmlns:a16="http://schemas.microsoft.com/office/drawing/2014/main" id="{53738380-F1F2-AB9A-FDF8-73196BDE9C39}"/>
              </a:ext>
            </a:extLst>
          </p:cNvPr>
          <p:cNvSpPr>
            <a:spLocks noGrp="1"/>
          </p:cNvSpPr>
          <p:nvPr>
            <p:ph idx="1"/>
          </p:nvPr>
        </p:nvSpPr>
        <p:spPr>
          <a:xfrm>
            <a:off x="1014985" y="3627219"/>
            <a:ext cx="5392454" cy="2411765"/>
          </a:xfrm>
        </p:spPr>
        <p:txBody>
          <a:bodyPr anchor="t">
            <a:normAutofit fontScale="85000" lnSpcReduction="20000"/>
          </a:bodyPr>
          <a:lstStyle/>
          <a:p>
            <a:pPr marL="0" indent="0">
              <a:buNone/>
            </a:pPr>
            <a:r>
              <a:rPr lang="es-ES" sz="1100" dirty="0">
                <a:solidFill>
                  <a:schemeClr val="bg1"/>
                </a:solidFill>
              </a:rPr>
              <a:t>“</a:t>
            </a:r>
            <a:r>
              <a:rPr lang="es-ES" sz="1700" dirty="0">
                <a:solidFill>
                  <a:schemeClr val="bg1"/>
                </a:solidFill>
              </a:rPr>
              <a:t>triple </a:t>
            </a:r>
            <a:r>
              <a:rPr lang="es-ES" sz="1700" dirty="0" err="1">
                <a:solidFill>
                  <a:schemeClr val="bg1"/>
                </a:solidFill>
              </a:rPr>
              <a:t>aim</a:t>
            </a:r>
            <a:r>
              <a:rPr lang="es-ES" sz="1700" dirty="0">
                <a:solidFill>
                  <a:schemeClr val="bg1"/>
                </a:solidFill>
              </a:rPr>
              <a:t>” o triple objetivo: </a:t>
            </a:r>
          </a:p>
          <a:p>
            <a:r>
              <a:rPr lang="es-ES" sz="1700" dirty="0">
                <a:solidFill>
                  <a:schemeClr val="bg1"/>
                </a:solidFill>
              </a:rPr>
              <a:t>mejores cuidados para los pacientes, </a:t>
            </a:r>
          </a:p>
          <a:p>
            <a:r>
              <a:rPr lang="es-ES" sz="1700" dirty="0">
                <a:solidFill>
                  <a:schemeClr val="bg1"/>
                </a:solidFill>
              </a:rPr>
              <a:t>mejor salud para la población</a:t>
            </a:r>
          </a:p>
          <a:p>
            <a:r>
              <a:rPr lang="es-ES" sz="1700" dirty="0">
                <a:solidFill>
                  <a:schemeClr val="bg1"/>
                </a:solidFill>
              </a:rPr>
              <a:t>aumentar la  eficiencia (reducir los costes</a:t>
            </a:r>
          </a:p>
          <a:p>
            <a:endParaRPr lang="es-ES" sz="1500" dirty="0">
              <a:solidFill>
                <a:schemeClr val="bg1"/>
              </a:solidFill>
            </a:endParaRPr>
          </a:p>
          <a:p>
            <a:pPr marL="0" indent="0" algn="ctr">
              <a:buNone/>
            </a:pPr>
            <a:r>
              <a:rPr lang="es-ES" sz="1600" b="1" i="1" dirty="0">
                <a:solidFill>
                  <a:schemeClr val="bg1"/>
                </a:solidFill>
              </a:rPr>
              <a:t>Rediseño radical </a:t>
            </a:r>
            <a:r>
              <a:rPr lang="es-ES" sz="1600" dirty="0">
                <a:solidFill>
                  <a:schemeClr val="bg1"/>
                </a:solidFill>
              </a:rPr>
              <a:t>del sistema y las organizaciones sanitarias para alcanzar los objetivos citados. </a:t>
            </a:r>
          </a:p>
          <a:p>
            <a:pPr marL="0" indent="0">
              <a:buNone/>
            </a:pPr>
            <a:endParaRPr lang="es-ES" sz="1500" b="1" dirty="0">
              <a:solidFill>
                <a:schemeClr val="bg1"/>
              </a:solidFill>
            </a:endParaRPr>
          </a:p>
          <a:p>
            <a:pPr marL="0" indent="0" algn="ctr">
              <a:buNone/>
            </a:pPr>
            <a:r>
              <a:rPr lang="es-ES" sz="2100" b="1" dirty="0">
                <a:solidFill>
                  <a:schemeClr val="bg1"/>
                </a:solidFill>
              </a:rPr>
              <a:t>“Hacerlo fácil”</a:t>
            </a:r>
          </a:p>
        </p:txBody>
      </p:sp>
    </p:spTree>
    <p:extLst>
      <p:ext uri="{BB962C8B-B14F-4D97-AF65-F5344CB8AC3E}">
        <p14:creationId xmlns:p14="http://schemas.microsoft.com/office/powerpoint/2010/main" val="2764491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D646B8C-9D6C-F826-ECB9-3CF0E5F7FCA1}"/>
              </a:ext>
            </a:extLst>
          </p:cNvPr>
          <p:cNvPicPr>
            <a:picLocks noChangeAspect="1"/>
          </p:cNvPicPr>
          <p:nvPr/>
        </p:nvPicPr>
        <p:blipFill>
          <a:blip r:embed="rId2"/>
          <a:stretch>
            <a:fillRect/>
          </a:stretch>
        </p:blipFill>
        <p:spPr>
          <a:xfrm>
            <a:off x="1333499" y="95250"/>
            <a:ext cx="9661071" cy="6762750"/>
          </a:xfrm>
          <a:prstGeom prst="rect">
            <a:avLst/>
          </a:prstGeom>
        </p:spPr>
      </p:pic>
    </p:spTree>
    <p:extLst>
      <p:ext uri="{BB962C8B-B14F-4D97-AF65-F5344CB8AC3E}">
        <p14:creationId xmlns:p14="http://schemas.microsoft.com/office/powerpoint/2010/main" val="25848351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049C447-C6EB-2DE4-25A6-E74D6D155F86}"/>
              </a:ext>
            </a:extLst>
          </p:cNvPr>
          <p:cNvPicPr>
            <a:picLocks noChangeAspect="1"/>
          </p:cNvPicPr>
          <p:nvPr/>
        </p:nvPicPr>
        <p:blipFill>
          <a:blip r:embed="rId3"/>
          <a:stretch>
            <a:fillRect/>
          </a:stretch>
        </p:blipFill>
        <p:spPr>
          <a:xfrm>
            <a:off x="0" y="2973186"/>
            <a:ext cx="12192000" cy="1788385"/>
          </a:xfrm>
          <a:prstGeom prst="rect">
            <a:avLst/>
          </a:prstGeom>
        </p:spPr>
      </p:pic>
      <p:pic>
        <p:nvPicPr>
          <p:cNvPr id="8" name="Imagen 7">
            <a:extLst>
              <a:ext uri="{FF2B5EF4-FFF2-40B4-BE49-F238E27FC236}">
                <a16:creationId xmlns:a16="http://schemas.microsoft.com/office/drawing/2014/main" id="{3A21496F-16B2-8E1C-2A4F-688FB2F62563}"/>
              </a:ext>
            </a:extLst>
          </p:cNvPr>
          <p:cNvPicPr>
            <a:picLocks noChangeAspect="1"/>
          </p:cNvPicPr>
          <p:nvPr/>
        </p:nvPicPr>
        <p:blipFill>
          <a:blip r:embed="rId4"/>
          <a:stretch>
            <a:fillRect/>
          </a:stretch>
        </p:blipFill>
        <p:spPr>
          <a:xfrm>
            <a:off x="2937417" y="585555"/>
            <a:ext cx="5715000" cy="1895475"/>
          </a:xfrm>
          <a:prstGeom prst="rect">
            <a:avLst/>
          </a:prstGeom>
        </p:spPr>
      </p:pic>
    </p:spTree>
    <p:extLst>
      <p:ext uri="{BB962C8B-B14F-4D97-AF65-F5344CB8AC3E}">
        <p14:creationId xmlns:p14="http://schemas.microsoft.com/office/powerpoint/2010/main" val="8092896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EB41759-67D1-6C41-FC6D-96B9B88F4519}"/>
              </a:ext>
            </a:extLst>
          </p:cNvPr>
          <p:cNvSpPr txBox="1"/>
          <p:nvPr/>
        </p:nvSpPr>
        <p:spPr>
          <a:xfrm>
            <a:off x="501804" y="0"/>
            <a:ext cx="11700253" cy="3185487"/>
          </a:xfrm>
          <a:prstGeom prst="rect">
            <a:avLst/>
          </a:prstGeom>
          <a:noFill/>
        </p:spPr>
        <p:txBody>
          <a:bodyPr wrap="square">
            <a:spAutoFit/>
          </a:bodyPr>
          <a:lstStyle/>
          <a:p>
            <a:pPr marL="457200" indent="-457200">
              <a:buFont typeface="+mj-lt"/>
              <a:buAutoNum type="arabicPeriod"/>
            </a:pPr>
            <a:r>
              <a:rPr lang="es-ES" sz="2400" dirty="0"/>
              <a:t>Hábitos arraigados en comportamientos organizativos, con poco o ningún fundamento real en requisitos legales, reglamentarios o administrativos.</a:t>
            </a:r>
          </a:p>
          <a:p>
            <a:pPr marL="457200" indent="-457200">
              <a:buFont typeface="+mj-lt"/>
              <a:buAutoNum type="arabicPeriod"/>
            </a:pPr>
            <a:endParaRPr lang="es-ES" sz="800" dirty="0"/>
          </a:p>
          <a:p>
            <a:pPr marL="457200" indent="-457200">
              <a:buFont typeface="+mj-lt"/>
              <a:buAutoNum type="arabicPeriod"/>
            </a:pPr>
            <a:r>
              <a:rPr lang="es-ES" sz="2400" dirty="0"/>
              <a:t>Requisitos específicos de la organización que las autoridades locales podrían cambiar sin infringir ningún estatuto o reglamento formal</a:t>
            </a:r>
          </a:p>
          <a:p>
            <a:pPr marL="457200" indent="-457200">
              <a:buFont typeface="+mj-lt"/>
              <a:buAutoNum type="arabicPeriod"/>
            </a:pPr>
            <a:endParaRPr lang="es-ES" sz="800" dirty="0"/>
          </a:p>
          <a:p>
            <a:pPr marL="457200" indent="-457200">
              <a:buFont typeface="+mj-lt"/>
              <a:buAutoNum type="arabicPeriod"/>
            </a:pPr>
            <a:r>
              <a:rPr lang="es-ES" sz="2400" dirty="0"/>
              <a:t>Requisitos legales y reglamentarios reales</a:t>
            </a:r>
          </a:p>
          <a:p>
            <a:pPr marL="457200" indent="-457200">
              <a:buFont typeface="+mj-lt"/>
              <a:buAutoNum type="arabicPeriod"/>
            </a:pPr>
            <a:endParaRPr lang="es-ES" sz="3200" dirty="0"/>
          </a:p>
          <a:p>
            <a:pPr algn="ctr"/>
            <a:r>
              <a:rPr lang="es-ES" sz="2800" dirty="0"/>
              <a:t>16% eran de tipo 62% de tipo 2; y 22% eran de tipo 3</a:t>
            </a:r>
            <a:r>
              <a:rPr lang="es-ES" sz="2400" dirty="0"/>
              <a:t>.</a:t>
            </a:r>
          </a:p>
        </p:txBody>
      </p:sp>
      <p:sp>
        <p:nvSpPr>
          <p:cNvPr id="4" name="CuadroTexto 3">
            <a:extLst>
              <a:ext uri="{FF2B5EF4-FFF2-40B4-BE49-F238E27FC236}">
                <a16:creationId xmlns:a16="http://schemas.microsoft.com/office/drawing/2014/main" id="{D0DCB557-DE5D-7155-5868-D7F6E5E00987}"/>
              </a:ext>
            </a:extLst>
          </p:cNvPr>
          <p:cNvSpPr txBox="1"/>
          <p:nvPr/>
        </p:nvSpPr>
        <p:spPr>
          <a:xfrm>
            <a:off x="944136" y="3429000"/>
            <a:ext cx="10303727" cy="1200329"/>
          </a:xfrm>
          <a:prstGeom prst="rect">
            <a:avLst/>
          </a:prstGeom>
          <a:noFill/>
        </p:spPr>
        <p:txBody>
          <a:bodyPr wrap="square" rtlCol="0">
            <a:spAutoFit/>
          </a:bodyPr>
          <a:lstStyle/>
          <a:p>
            <a:pPr algn="ctr"/>
            <a:r>
              <a:rPr lang="es-ES" sz="3600" b="1" dirty="0"/>
              <a:t>78% en manos </a:t>
            </a:r>
            <a:r>
              <a:rPr lang="es-ES" sz="3600" b="1" i="0" dirty="0">
                <a:solidFill>
                  <a:srgbClr val="444444"/>
                </a:solidFill>
                <a:effectLst/>
                <a:highlight>
                  <a:srgbClr val="FFFFFF"/>
                </a:highlight>
              </a:rPr>
              <a:t>de los directivos y gestores sanitarios de las propias organizaciones</a:t>
            </a:r>
            <a:endParaRPr lang="es-ES" sz="3600" b="1" dirty="0"/>
          </a:p>
        </p:txBody>
      </p:sp>
      <p:sp>
        <p:nvSpPr>
          <p:cNvPr id="6" name="CuadroTexto 5">
            <a:extLst>
              <a:ext uri="{FF2B5EF4-FFF2-40B4-BE49-F238E27FC236}">
                <a16:creationId xmlns:a16="http://schemas.microsoft.com/office/drawing/2014/main" id="{5727F8FA-D57E-AB9E-7BAB-EBF80B087F2A}"/>
              </a:ext>
            </a:extLst>
          </p:cNvPr>
          <p:cNvSpPr txBox="1"/>
          <p:nvPr/>
        </p:nvSpPr>
        <p:spPr>
          <a:xfrm>
            <a:off x="1120696" y="5082392"/>
            <a:ext cx="9950605" cy="1569660"/>
          </a:xfrm>
          <a:prstGeom prst="rect">
            <a:avLst/>
          </a:prstGeom>
          <a:noFill/>
        </p:spPr>
        <p:txBody>
          <a:bodyPr wrap="square">
            <a:spAutoFit/>
          </a:bodyPr>
          <a:lstStyle/>
          <a:p>
            <a:r>
              <a:rPr lang="es-ES" sz="2400" dirty="0"/>
              <a:t>La mayoría de las sugerencias del personal para cambiar las normas no iban dirigidas a sus propias condiciones de trabajo, sino más bien a atender mejor la comodidad de los pacientes y familiares, aliviando sus preocupaciones físicas, emocionales y financieras.</a:t>
            </a:r>
          </a:p>
        </p:txBody>
      </p:sp>
    </p:spTree>
    <p:extLst>
      <p:ext uri="{BB962C8B-B14F-4D97-AF65-F5344CB8AC3E}">
        <p14:creationId xmlns:p14="http://schemas.microsoft.com/office/powerpoint/2010/main" val="22456472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7228E85-C594-02A4-F5FF-5CD8D836C084}"/>
              </a:ext>
            </a:extLst>
          </p:cNvPr>
          <p:cNvPicPr>
            <a:picLocks noChangeAspect="1"/>
          </p:cNvPicPr>
          <p:nvPr/>
        </p:nvPicPr>
        <p:blipFill>
          <a:blip r:embed="rId3"/>
          <a:stretch>
            <a:fillRect/>
          </a:stretch>
        </p:blipFill>
        <p:spPr>
          <a:xfrm>
            <a:off x="867509" y="40709"/>
            <a:ext cx="10304584" cy="6878309"/>
          </a:xfrm>
          <a:prstGeom prst="rect">
            <a:avLst/>
          </a:prstGeom>
        </p:spPr>
      </p:pic>
    </p:spTree>
    <p:extLst>
      <p:ext uri="{BB962C8B-B14F-4D97-AF65-F5344CB8AC3E}">
        <p14:creationId xmlns:p14="http://schemas.microsoft.com/office/powerpoint/2010/main" val="21412140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descr="Una caricatura de una persona&#10;&#10;Descripción generada automáticamente con confianza baja">
            <a:extLst>
              <a:ext uri="{FF2B5EF4-FFF2-40B4-BE49-F238E27FC236}">
                <a16:creationId xmlns:a16="http://schemas.microsoft.com/office/drawing/2014/main" id="{4B7979FE-5453-491F-79DC-B77BD18548A3}"/>
              </a:ext>
            </a:extLst>
          </p:cNvPr>
          <p:cNvPicPr>
            <a:picLocks noChangeAspect="1"/>
          </p:cNvPicPr>
          <p:nvPr/>
        </p:nvPicPr>
        <p:blipFill rotWithShape="1">
          <a:blip r:embed="rId3"/>
          <a:srcRect/>
          <a:stretch/>
        </p:blipFill>
        <p:spPr>
          <a:xfrm>
            <a:off x="20" y="10"/>
            <a:ext cx="12191980" cy="6857990"/>
          </a:xfrm>
          <a:prstGeom prst="rect">
            <a:avLst/>
          </a:prstGeom>
        </p:spPr>
      </p:pic>
      <p:sp>
        <p:nvSpPr>
          <p:cNvPr id="7" name="Rectangle 6">
            <a:extLst>
              <a:ext uri="{FF2B5EF4-FFF2-40B4-BE49-F238E27FC236}">
                <a16:creationId xmlns:a16="http://schemas.microsoft.com/office/drawing/2014/main" id="{216BB327-7AA9-4EC5-815F-9D8E6BC53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892510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Imagen 1" descr="Diagrama&#10;&#10;Descripción generada automáticamente">
            <a:extLst>
              <a:ext uri="{FF2B5EF4-FFF2-40B4-BE49-F238E27FC236}">
                <a16:creationId xmlns:a16="http://schemas.microsoft.com/office/drawing/2014/main" id="{A10AA91A-17ED-B2D0-CB7F-D1B53F01924D}"/>
              </a:ext>
            </a:extLst>
          </p:cNvPr>
          <p:cNvPicPr>
            <a:picLocks noChangeAspect="1"/>
          </p:cNvPicPr>
          <p:nvPr/>
        </p:nvPicPr>
        <p:blipFill rotWithShape="1">
          <a:blip r:embed="rId2"/>
          <a:srcRect t="1765"/>
          <a:stretch/>
        </p:blipFill>
        <p:spPr>
          <a:xfrm>
            <a:off x="20" y="1282"/>
            <a:ext cx="12191980" cy="6856718"/>
          </a:xfrm>
          <a:prstGeom prst="rect">
            <a:avLst/>
          </a:prstGeom>
        </p:spPr>
      </p:pic>
    </p:spTree>
    <p:extLst>
      <p:ext uri="{BB962C8B-B14F-4D97-AF65-F5344CB8AC3E}">
        <p14:creationId xmlns:p14="http://schemas.microsoft.com/office/powerpoint/2010/main" val="19685301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4CF9D1-DCF0-E8F7-CB55-607EF33247B2}"/>
              </a:ext>
            </a:extLst>
          </p:cNvPr>
          <p:cNvSpPr>
            <a:spLocks noGrp="1"/>
          </p:cNvSpPr>
          <p:nvPr>
            <p:ph type="title"/>
          </p:nvPr>
        </p:nvSpPr>
        <p:spPr/>
        <p:txBody>
          <a:bodyPr/>
          <a:lstStyle/>
          <a:p>
            <a:r>
              <a:rPr lang="es-ES" dirty="0"/>
              <a:t>Burocracia </a:t>
            </a:r>
            <a:r>
              <a:rPr lang="es-ES" dirty="0">
                <a:solidFill>
                  <a:schemeClr val="accent4">
                    <a:lumMod val="20000"/>
                    <a:lumOff val="80000"/>
                  </a:schemeClr>
                </a:solidFill>
              </a:rPr>
              <a:t>sanitaria </a:t>
            </a:r>
            <a:r>
              <a:rPr lang="es-ES" dirty="0"/>
              <a:t>en resumen y con historietas</a:t>
            </a:r>
          </a:p>
        </p:txBody>
      </p:sp>
      <p:sp>
        <p:nvSpPr>
          <p:cNvPr id="3" name="Marcador de contenido 2">
            <a:extLst>
              <a:ext uri="{FF2B5EF4-FFF2-40B4-BE49-F238E27FC236}">
                <a16:creationId xmlns:a16="http://schemas.microsoft.com/office/drawing/2014/main" id="{5ACC9E4E-F208-ADED-4BDA-76FBAEA70232}"/>
              </a:ext>
            </a:extLst>
          </p:cNvPr>
          <p:cNvSpPr>
            <a:spLocks noGrp="1"/>
          </p:cNvSpPr>
          <p:nvPr>
            <p:ph idx="1"/>
          </p:nvPr>
        </p:nvSpPr>
        <p:spPr/>
        <p:txBody>
          <a:bodyPr>
            <a:normAutofit/>
          </a:bodyPr>
          <a:lstStyle/>
          <a:p>
            <a:r>
              <a:rPr lang="es-ES" dirty="0"/>
              <a:t>Predomina la vertiente negativa por que el precio que hay que pagar se ha vuelto demasiado alto (</a:t>
            </a:r>
            <a:r>
              <a:rPr lang="es-ES" dirty="0" err="1"/>
              <a:t>astérix</a:t>
            </a:r>
            <a:r>
              <a:rPr lang="es-ES" dirty="0"/>
              <a:t>)</a:t>
            </a:r>
          </a:p>
          <a:p>
            <a:r>
              <a:rPr lang="es-ES" dirty="0"/>
              <a:t>Ha perdido el objetivo (decana)</a:t>
            </a:r>
          </a:p>
          <a:p>
            <a:r>
              <a:rPr lang="es-ES" dirty="0"/>
              <a:t>Es lenta (tortuga)</a:t>
            </a:r>
          </a:p>
          <a:p>
            <a:r>
              <a:rPr lang="es-ES" dirty="0"/>
              <a:t>Se aísla y olvida el sentido común  ( haz loque digo)</a:t>
            </a:r>
          </a:p>
          <a:p>
            <a:r>
              <a:rPr lang="es-ES" dirty="0"/>
              <a:t>Incluso cuando es tremendamente eficaz no sirve (</a:t>
            </a:r>
            <a:r>
              <a:rPr lang="es-ES" dirty="0" err="1"/>
              <a:t>pataleon</a:t>
            </a:r>
            <a:r>
              <a:rPr lang="es-ES" dirty="0"/>
              <a:t> y las visitadoras)</a:t>
            </a:r>
          </a:p>
          <a:p>
            <a:r>
              <a:rPr lang="es-ES" dirty="0"/>
              <a:t>Informatización y nuevas normas organizativas pandemia (la niña y video)</a:t>
            </a:r>
          </a:p>
          <a:p>
            <a:endParaRPr lang="es-ES" dirty="0"/>
          </a:p>
        </p:txBody>
      </p:sp>
    </p:spTree>
    <p:extLst>
      <p:ext uri="{BB962C8B-B14F-4D97-AF65-F5344CB8AC3E}">
        <p14:creationId xmlns:p14="http://schemas.microsoft.com/office/powerpoint/2010/main" val="14976510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8294B35-FC63-3279-D3AB-8D079BFF4BD8}"/>
              </a:ext>
            </a:extLst>
          </p:cNvPr>
          <p:cNvSpPr>
            <a:spLocks noGrp="1"/>
          </p:cNvSpPr>
          <p:nvPr>
            <p:ph type="subTitle" idx="1"/>
          </p:nvPr>
        </p:nvSpPr>
        <p:spPr>
          <a:xfrm>
            <a:off x="6545656" y="2601119"/>
            <a:ext cx="4807389" cy="1655762"/>
          </a:xfrm>
        </p:spPr>
        <p:txBody>
          <a:bodyPr>
            <a:normAutofit fontScale="92500" lnSpcReduction="10000"/>
          </a:bodyPr>
          <a:lstStyle/>
          <a:p>
            <a:r>
              <a:rPr lang="es-ES" sz="6600" dirty="0">
                <a:hlinkClick r:id="rId2"/>
              </a:rPr>
              <a:t>https://bit.ly/Torremocha</a:t>
            </a:r>
            <a:endParaRPr lang="es-ES" sz="6600" dirty="0"/>
          </a:p>
          <a:p>
            <a:endParaRPr lang="es-ES" sz="6600" dirty="0"/>
          </a:p>
        </p:txBody>
      </p:sp>
      <p:pic>
        <p:nvPicPr>
          <p:cNvPr id="5" name="Imagen 4">
            <a:extLst>
              <a:ext uri="{FF2B5EF4-FFF2-40B4-BE49-F238E27FC236}">
                <a16:creationId xmlns:a16="http://schemas.microsoft.com/office/drawing/2014/main" id="{A0C07D3D-76B4-24A1-0CDD-C7563C4776C5}"/>
              </a:ext>
            </a:extLst>
          </p:cNvPr>
          <p:cNvPicPr>
            <a:picLocks noChangeAspect="1"/>
          </p:cNvPicPr>
          <p:nvPr/>
        </p:nvPicPr>
        <p:blipFill>
          <a:blip r:embed="rId3"/>
          <a:stretch>
            <a:fillRect/>
          </a:stretch>
        </p:blipFill>
        <p:spPr>
          <a:xfrm>
            <a:off x="124691" y="120072"/>
            <a:ext cx="6248400" cy="6248400"/>
          </a:xfrm>
          <a:prstGeom prst="rect">
            <a:avLst/>
          </a:prstGeom>
        </p:spPr>
      </p:pic>
    </p:spTree>
    <p:extLst>
      <p:ext uri="{BB962C8B-B14F-4D97-AF65-F5344CB8AC3E}">
        <p14:creationId xmlns:p14="http://schemas.microsoft.com/office/powerpoint/2010/main" val="163883497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1988</TotalTime>
  <Words>3740</Words>
  <Application>Microsoft Office PowerPoint</Application>
  <PresentationFormat>Panorámica</PresentationFormat>
  <Paragraphs>190</Paragraphs>
  <Slides>53</Slides>
  <Notes>18</Notes>
  <HiddenSlides>0</HiddenSlides>
  <MMClips>0</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53</vt:i4>
      </vt:variant>
    </vt:vector>
  </HeadingPairs>
  <TitlesOfParts>
    <vt:vector size="66" baseType="lpstr">
      <vt:lpstr>Aptos</vt:lpstr>
      <vt:lpstr>Aptos Display</vt:lpstr>
      <vt:lpstr>Arial</vt:lpstr>
      <vt:lpstr>Arial</vt:lpstr>
      <vt:lpstr>Arial Unicode MS</vt:lpstr>
      <vt:lpstr>Georgia</vt:lpstr>
      <vt:lpstr>Google Sans</vt:lpstr>
      <vt:lpstr>Merriweather</vt:lpstr>
      <vt:lpstr>Merriweather Sans</vt:lpstr>
      <vt:lpstr>Palatino Linotype</vt:lpstr>
      <vt:lpstr>Wingdings</vt:lpstr>
      <vt:lpstr>Zilla Slab</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Burocracia sanitaria con historietas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sexta ola a la atención primaria se colapsó porque tenía que hacer las bajas Tormenta perfecta: profesionales sin liderazgo y  directivos autistas</vt:lpstr>
      <vt:lpstr>Presentación de PowerPoint</vt:lpstr>
      <vt:lpstr>Presentación de PowerPoint</vt:lpstr>
      <vt:lpstr>Presentación de PowerPoint</vt:lpstr>
      <vt:lpstr>Presentación de PowerPoint</vt:lpstr>
      <vt:lpstr>Kafka in the room</vt:lpstr>
      <vt:lpstr>Kafka in the room</vt:lpstr>
      <vt:lpstr>Presentación de PowerPoint</vt:lpstr>
      <vt:lpstr>Presentación de PowerPoint</vt:lpstr>
      <vt:lpstr>La historia de la niña que dibujo a su medico</vt:lpstr>
      <vt:lpstr>Presentación de PowerPoint</vt:lpstr>
      <vt:lpstr>Presentación de PowerPoint</vt:lpstr>
      <vt:lpstr>Presentación de PowerPoint</vt:lpstr>
      <vt:lpstr>Presentación de PowerPoint</vt:lpstr>
      <vt:lpstr>Efectos secundarios</vt:lpstr>
      <vt:lpstr>Presentación de PowerPoint</vt:lpstr>
      <vt:lpstr>Presentación de PowerPoint</vt:lpstr>
      <vt:lpstr>Presentación de PowerPoint</vt:lpstr>
      <vt:lpstr>Institute for Healthcare Improvement  Leadership Alliance</vt:lpstr>
      <vt:lpstr>Presentación de PowerPoint</vt:lpstr>
      <vt:lpstr>Presentación de PowerPoint</vt:lpstr>
      <vt:lpstr>Presentación de PowerPoint</vt:lpstr>
      <vt:lpstr>Presentación de PowerPoint</vt:lpstr>
      <vt:lpstr>Presentación de PowerPoint</vt:lpstr>
      <vt:lpstr>Presentación de PowerPoint</vt:lpstr>
      <vt:lpstr>Burocracia sanitaria en resumen y con historietas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Comando G</dc:creator>
  <cp:lastModifiedBy>Comando G</cp:lastModifiedBy>
  <cp:revision>16</cp:revision>
  <dcterms:created xsi:type="dcterms:W3CDTF">2024-04-20T16:15:19Z</dcterms:created>
  <dcterms:modified xsi:type="dcterms:W3CDTF">2024-10-12T14:19:54Z</dcterms:modified>
</cp:coreProperties>
</file>